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66" r:id="rId3"/>
    <p:sldId id="268" r:id="rId4"/>
    <p:sldId id="269" r:id="rId5"/>
    <p:sldId id="270" r:id="rId6"/>
    <p:sldId id="257" r:id="rId7"/>
    <p:sldId id="267" r:id="rId8"/>
    <p:sldId id="274" r:id="rId9"/>
    <p:sldId id="279" r:id="rId10"/>
    <p:sldId id="275" r:id="rId11"/>
    <p:sldId id="276" r:id="rId12"/>
    <p:sldId id="277" r:id="rId13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66FF66"/>
    <a:srgbClr val="46F605"/>
    <a:srgbClr val="EDEDED"/>
    <a:srgbClr val="80FF00"/>
    <a:srgbClr val="1E5B29"/>
    <a:srgbClr val="4EA84A"/>
    <a:srgbClr val="B102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8"/>
    <p:restoredTop sz="94666"/>
  </p:normalViewPr>
  <p:slideViewPr>
    <p:cSldViewPr snapToGrid="0" snapToObjects="1">
      <p:cViewPr varScale="1">
        <p:scale>
          <a:sx n="102" d="100"/>
          <a:sy n="102" d="100"/>
        </p:scale>
        <p:origin x="1368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E2E2CA-CE42-CB44-B23B-1B10B75EF573}" type="datetimeFigureOut">
              <a:rPr lang="de-DE" smtClean="0"/>
              <a:pPr/>
              <a:t>10.04.18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4656E2-0F4A-F74D-B026-24E48DFCE04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656E2-0F4A-F74D-B026-24E48DFCE043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8223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84FF0-7E04-5247-9535-157DDF5954D0}" type="datetimeFigureOut">
              <a:rPr lang="de-DE" smtClean="0"/>
              <a:pPr/>
              <a:t>10.04.18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B979-E63F-B44D-9487-E7E3D74B6B4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84FF0-7E04-5247-9535-157DDF5954D0}" type="datetimeFigureOut">
              <a:rPr lang="de-DE" smtClean="0"/>
              <a:pPr/>
              <a:t>10.04.18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B979-E63F-B44D-9487-E7E3D74B6B4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84FF0-7E04-5247-9535-157DDF5954D0}" type="datetimeFigureOut">
              <a:rPr lang="de-DE" smtClean="0"/>
              <a:pPr/>
              <a:t>10.04.18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B979-E63F-B44D-9487-E7E3D74B6B4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84FF0-7E04-5247-9535-157DDF5954D0}" type="datetimeFigureOut">
              <a:rPr lang="de-DE" smtClean="0"/>
              <a:pPr/>
              <a:t>10.04.18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B979-E63F-B44D-9487-E7E3D74B6B4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84FF0-7E04-5247-9535-157DDF5954D0}" type="datetimeFigureOut">
              <a:rPr lang="de-DE" smtClean="0"/>
              <a:pPr/>
              <a:t>10.04.18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B979-E63F-B44D-9487-E7E3D74B6B4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84FF0-7E04-5247-9535-157DDF5954D0}" type="datetimeFigureOut">
              <a:rPr lang="de-DE" smtClean="0"/>
              <a:pPr/>
              <a:t>10.04.18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B979-E63F-B44D-9487-E7E3D74B6B4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84FF0-7E04-5247-9535-157DDF5954D0}" type="datetimeFigureOut">
              <a:rPr lang="de-DE" smtClean="0"/>
              <a:pPr/>
              <a:t>10.04.18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B979-E63F-B44D-9487-E7E3D74B6B4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84FF0-7E04-5247-9535-157DDF5954D0}" type="datetimeFigureOut">
              <a:rPr lang="de-DE" smtClean="0"/>
              <a:pPr/>
              <a:t>10.04.18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B979-E63F-B44D-9487-E7E3D74B6B4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84FF0-7E04-5247-9535-157DDF5954D0}" type="datetimeFigureOut">
              <a:rPr lang="de-DE" smtClean="0"/>
              <a:pPr/>
              <a:t>10.04.18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B979-E63F-B44D-9487-E7E3D74B6B4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84FF0-7E04-5247-9535-157DDF5954D0}" type="datetimeFigureOut">
              <a:rPr lang="de-DE" smtClean="0"/>
              <a:pPr/>
              <a:t>10.04.18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B979-E63F-B44D-9487-E7E3D74B6B4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84FF0-7E04-5247-9535-157DDF5954D0}" type="datetimeFigureOut">
              <a:rPr lang="de-DE" smtClean="0"/>
              <a:pPr/>
              <a:t>10.04.18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B979-E63F-B44D-9487-E7E3D74B6B4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84FF0-7E04-5247-9535-157DDF5954D0}" type="datetimeFigureOut">
              <a:rPr lang="de-DE" smtClean="0"/>
              <a:pPr/>
              <a:t>10.04.18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AB979-E63F-B44D-9487-E7E3D74B6B4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24671" y="150208"/>
            <a:ext cx="2412509" cy="3247570"/>
          </a:xfrm>
        </p:spPr>
        <p:txBody>
          <a:bodyPr anchor="t">
            <a:normAutofit fontScale="90000"/>
          </a:bodyPr>
          <a:lstStyle/>
          <a:p>
            <a:pPr algn="l"/>
            <a:r>
              <a:rPr lang="de-DE" b="1" dirty="0">
                <a:solidFill>
                  <a:srgbClr val="000090"/>
                </a:solidFill>
              </a:rPr>
              <a:t>Fonds </a:t>
            </a:r>
            <a:br>
              <a:rPr lang="de-DE" b="1" dirty="0">
                <a:solidFill>
                  <a:srgbClr val="000090"/>
                </a:solidFill>
              </a:rPr>
            </a:br>
            <a:r>
              <a:rPr lang="de-DE" b="1" dirty="0">
                <a:solidFill>
                  <a:srgbClr val="000090"/>
                </a:solidFill>
              </a:rPr>
              <a:t>Mission </a:t>
            </a:r>
            <a:br>
              <a:rPr lang="de-DE" b="1" dirty="0">
                <a:solidFill>
                  <a:srgbClr val="000090"/>
                </a:solidFill>
              </a:rPr>
            </a:br>
            <a:r>
              <a:rPr lang="de-DE" b="1" dirty="0">
                <a:solidFill>
                  <a:srgbClr val="000090"/>
                </a:solidFill>
              </a:rPr>
              <a:t>in Europa</a:t>
            </a:r>
            <a:br>
              <a:rPr lang="de-DE" b="1" dirty="0">
                <a:solidFill>
                  <a:srgbClr val="000090"/>
                </a:solidFill>
              </a:rPr>
            </a:br>
            <a:r>
              <a:rPr lang="de-DE" b="1" dirty="0">
                <a:solidFill>
                  <a:srgbClr val="660066"/>
                </a:solidFill>
              </a:rPr>
              <a:t>Fund </a:t>
            </a:r>
            <a:r>
              <a:rPr lang="de-DE" b="1" dirty="0" err="1">
                <a:solidFill>
                  <a:srgbClr val="660066"/>
                </a:solidFill>
              </a:rPr>
              <a:t>for</a:t>
            </a:r>
            <a:r>
              <a:rPr lang="de-DE" b="1" dirty="0">
                <a:solidFill>
                  <a:srgbClr val="660066"/>
                </a:solidFill>
              </a:rPr>
              <a:t> </a:t>
            </a:r>
            <a:br>
              <a:rPr lang="de-DE" b="1" dirty="0">
                <a:solidFill>
                  <a:srgbClr val="660066"/>
                </a:solidFill>
              </a:rPr>
            </a:br>
            <a:r>
              <a:rPr lang="de-DE" b="1" dirty="0">
                <a:solidFill>
                  <a:srgbClr val="660066"/>
                </a:solidFill>
              </a:rPr>
              <a:t>Mission </a:t>
            </a:r>
            <a:br>
              <a:rPr lang="de-DE" b="1" dirty="0">
                <a:solidFill>
                  <a:srgbClr val="660066"/>
                </a:solidFill>
              </a:rPr>
            </a:br>
            <a:r>
              <a:rPr lang="de-DE" b="1" dirty="0">
                <a:solidFill>
                  <a:srgbClr val="660066"/>
                </a:solidFill>
              </a:rPr>
              <a:t>in Europe</a:t>
            </a:r>
          </a:p>
        </p:txBody>
      </p:sp>
      <p:sp>
        <p:nvSpPr>
          <p:cNvPr id="6" name="Rechteck 5"/>
          <p:cNvSpPr/>
          <p:nvPr/>
        </p:nvSpPr>
        <p:spPr>
          <a:xfrm>
            <a:off x="146112" y="5747594"/>
            <a:ext cx="855961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600" b="1" dirty="0">
                <a:solidFill>
                  <a:srgbClr val="000090"/>
                </a:solidFill>
              </a:rPr>
              <a:t>Einander helfen – von einander lernen</a:t>
            </a:r>
            <a:br>
              <a:rPr lang="de-DE" sz="2600" b="1" dirty="0">
                <a:solidFill>
                  <a:srgbClr val="000090"/>
                </a:solidFill>
              </a:rPr>
            </a:br>
            <a:r>
              <a:rPr lang="de-DE" sz="2600" b="1" dirty="0">
                <a:solidFill>
                  <a:srgbClr val="660066"/>
                </a:solidFill>
              </a:rPr>
              <a:t>To </a:t>
            </a:r>
            <a:r>
              <a:rPr lang="de-DE" sz="2600" b="1" dirty="0" err="1">
                <a:solidFill>
                  <a:srgbClr val="660066"/>
                </a:solidFill>
              </a:rPr>
              <a:t>help</a:t>
            </a:r>
            <a:r>
              <a:rPr lang="de-DE" sz="2600" b="1" dirty="0">
                <a:solidFill>
                  <a:srgbClr val="660066"/>
                </a:solidFill>
              </a:rPr>
              <a:t> </a:t>
            </a:r>
            <a:r>
              <a:rPr lang="de-DE" sz="2600" b="1" dirty="0" err="1">
                <a:solidFill>
                  <a:srgbClr val="660066"/>
                </a:solidFill>
              </a:rPr>
              <a:t>one</a:t>
            </a:r>
            <a:r>
              <a:rPr lang="de-DE" sz="2600" b="1" dirty="0">
                <a:solidFill>
                  <a:srgbClr val="660066"/>
                </a:solidFill>
              </a:rPr>
              <a:t> </a:t>
            </a:r>
            <a:r>
              <a:rPr lang="de-DE" sz="2600" b="1" dirty="0" err="1">
                <a:solidFill>
                  <a:srgbClr val="660066"/>
                </a:solidFill>
              </a:rPr>
              <a:t>another</a:t>
            </a:r>
            <a:r>
              <a:rPr lang="de-DE" sz="2600" b="1" dirty="0">
                <a:solidFill>
                  <a:srgbClr val="660066"/>
                </a:solidFill>
              </a:rPr>
              <a:t> – to </a:t>
            </a:r>
            <a:r>
              <a:rPr lang="de-DE" sz="2600" b="1" dirty="0" err="1">
                <a:solidFill>
                  <a:srgbClr val="660066"/>
                </a:solidFill>
              </a:rPr>
              <a:t>learn</a:t>
            </a:r>
            <a:r>
              <a:rPr lang="de-DE" sz="2600" b="1" dirty="0">
                <a:solidFill>
                  <a:srgbClr val="660066"/>
                </a:solidFill>
              </a:rPr>
              <a:t> </a:t>
            </a:r>
            <a:r>
              <a:rPr lang="de-DE" sz="2600" b="1" dirty="0" err="1">
                <a:solidFill>
                  <a:srgbClr val="660066"/>
                </a:solidFill>
              </a:rPr>
              <a:t>from</a:t>
            </a:r>
            <a:r>
              <a:rPr lang="de-DE" sz="2600" b="1" dirty="0">
                <a:solidFill>
                  <a:srgbClr val="660066"/>
                </a:solidFill>
              </a:rPr>
              <a:t> </a:t>
            </a:r>
            <a:r>
              <a:rPr lang="de-DE" sz="2600" b="1" dirty="0" err="1">
                <a:solidFill>
                  <a:srgbClr val="660066"/>
                </a:solidFill>
              </a:rPr>
              <a:t>one</a:t>
            </a:r>
            <a:r>
              <a:rPr lang="de-DE" sz="2600" b="1" dirty="0">
                <a:solidFill>
                  <a:srgbClr val="660066"/>
                </a:solidFill>
              </a:rPr>
              <a:t> </a:t>
            </a:r>
            <a:r>
              <a:rPr lang="de-DE" sz="2600" b="1" dirty="0" err="1">
                <a:solidFill>
                  <a:srgbClr val="660066"/>
                </a:solidFill>
              </a:rPr>
              <a:t>another</a:t>
            </a:r>
            <a:endParaRPr lang="de-DE" sz="26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AD8A8A5-DCF6-7441-AB17-C047E73F9F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46112" y="150208"/>
            <a:ext cx="5231130" cy="547179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20135" y="52503"/>
            <a:ext cx="7577010" cy="839771"/>
          </a:xfrm>
        </p:spPr>
        <p:txBody>
          <a:bodyPr anchor="t">
            <a:normAutofit/>
          </a:bodyPr>
          <a:lstStyle/>
          <a:p>
            <a:pPr algn="l"/>
            <a:r>
              <a:rPr lang="de-DE" sz="2400" b="1" dirty="0">
                <a:solidFill>
                  <a:srgbClr val="000090"/>
                </a:solidFill>
              </a:rPr>
              <a:t>Fonds Mission in Europa</a:t>
            </a:r>
            <a:r>
              <a:rPr lang="de-DE" sz="2400" b="1" dirty="0"/>
              <a:t> /</a:t>
            </a:r>
            <a:r>
              <a:rPr lang="de-DE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2400" b="1" dirty="0">
                <a:solidFill>
                  <a:srgbClr val="660066"/>
                </a:solidFill>
              </a:rPr>
              <a:t>Fund </a:t>
            </a:r>
            <a:r>
              <a:rPr lang="de-DE" sz="2400" b="1" dirty="0" err="1">
                <a:solidFill>
                  <a:srgbClr val="660066"/>
                </a:solidFill>
              </a:rPr>
              <a:t>for</a:t>
            </a:r>
            <a:r>
              <a:rPr lang="de-DE" sz="2400" b="1" dirty="0">
                <a:solidFill>
                  <a:srgbClr val="660066"/>
                </a:solidFill>
              </a:rPr>
              <a:t> Mission in Europe</a:t>
            </a:r>
            <a:br>
              <a:rPr lang="de-DE" sz="2400" b="1" dirty="0">
                <a:solidFill>
                  <a:srgbClr val="660066"/>
                </a:solidFill>
              </a:rPr>
            </a:br>
            <a:r>
              <a:rPr lang="de-DE" sz="1500" b="1" dirty="0">
                <a:solidFill>
                  <a:srgbClr val="000090"/>
                </a:solidFill>
              </a:rPr>
              <a:t>Einander helfen – von einander lernen   </a:t>
            </a:r>
            <a:r>
              <a:rPr lang="de-DE" sz="1500" b="1" dirty="0"/>
              <a:t>/</a:t>
            </a:r>
            <a:r>
              <a:rPr lang="de-DE" sz="1500" b="1" dirty="0">
                <a:solidFill>
                  <a:srgbClr val="000090"/>
                </a:solidFill>
              </a:rPr>
              <a:t> </a:t>
            </a:r>
            <a:r>
              <a:rPr lang="de-DE" sz="500" b="1" dirty="0">
                <a:solidFill>
                  <a:srgbClr val="000090"/>
                </a:solidFill>
              </a:rPr>
              <a:t> </a:t>
            </a:r>
            <a:r>
              <a:rPr lang="de-DE" sz="1500" b="1" dirty="0">
                <a:solidFill>
                  <a:srgbClr val="000090"/>
                </a:solidFill>
              </a:rPr>
              <a:t> </a:t>
            </a:r>
            <a:r>
              <a:rPr lang="de-DE" sz="1500" b="1" dirty="0">
                <a:solidFill>
                  <a:srgbClr val="660066"/>
                </a:solidFill>
              </a:rPr>
              <a:t>To </a:t>
            </a:r>
            <a:r>
              <a:rPr lang="de-DE" sz="1500" b="1" dirty="0" err="1">
                <a:solidFill>
                  <a:srgbClr val="660066"/>
                </a:solidFill>
              </a:rPr>
              <a:t>help</a:t>
            </a:r>
            <a:r>
              <a:rPr lang="de-DE" sz="1500" b="1" dirty="0">
                <a:solidFill>
                  <a:srgbClr val="660066"/>
                </a:solidFill>
              </a:rPr>
              <a:t> </a:t>
            </a:r>
            <a:r>
              <a:rPr lang="de-DE" sz="1500" b="1" dirty="0" err="1">
                <a:solidFill>
                  <a:srgbClr val="660066"/>
                </a:solidFill>
              </a:rPr>
              <a:t>one</a:t>
            </a:r>
            <a:r>
              <a:rPr lang="de-DE" sz="1500" b="1" dirty="0">
                <a:solidFill>
                  <a:srgbClr val="660066"/>
                </a:solidFill>
              </a:rPr>
              <a:t> </a:t>
            </a:r>
            <a:r>
              <a:rPr lang="de-DE" sz="1500" b="1" dirty="0" err="1">
                <a:solidFill>
                  <a:srgbClr val="660066"/>
                </a:solidFill>
              </a:rPr>
              <a:t>another</a:t>
            </a:r>
            <a:r>
              <a:rPr lang="de-DE" sz="1500" b="1" dirty="0">
                <a:solidFill>
                  <a:srgbClr val="660066"/>
                </a:solidFill>
              </a:rPr>
              <a:t> – to </a:t>
            </a:r>
            <a:r>
              <a:rPr lang="de-DE" sz="1500" b="1" dirty="0" err="1">
                <a:solidFill>
                  <a:srgbClr val="660066"/>
                </a:solidFill>
              </a:rPr>
              <a:t>learn</a:t>
            </a:r>
            <a:r>
              <a:rPr lang="de-DE" sz="1500" b="1" dirty="0">
                <a:solidFill>
                  <a:srgbClr val="660066"/>
                </a:solidFill>
              </a:rPr>
              <a:t> </a:t>
            </a:r>
            <a:r>
              <a:rPr lang="de-DE" sz="1500" b="1" dirty="0" err="1">
                <a:solidFill>
                  <a:srgbClr val="660066"/>
                </a:solidFill>
              </a:rPr>
              <a:t>from</a:t>
            </a:r>
            <a:r>
              <a:rPr lang="de-DE" sz="1500" b="1" dirty="0">
                <a:solidFill>
                  <a:srgbClr val="660066"/>
                </a:solidFill>
              </a:rPr>
              <a:t> </a:t>
            </a:r>
            <a:r>
              <a:rPr lang="de-DE" sz="1500" b="1" dirty="0" err="1">
                <a:solidFill>
                  <a:srgbClr val="660066"/>
                </a:solidFill>
              </a:rPr>
              <a:t>one</a:t>
            </a:r>
            <a:r>
              <a:rPr lang="de-DE" sz="1500" b="1" dirty="0">
                <a:solidFill>
                  <a:srgbClr val="660066"/>
                </a:solidFill>
              </a:rPr>
              <a:t> </a:t>
            </a:r>
            <a:r>
              <a:rPr lang="de-DE" sz="1500" b="1" dirty="0" err="1">
                <a:solidFill>
                  <a:srgbClr val="660066"/>
                </a:solidFill>
              </a:rPr>
              <a:t>another</a:t>
            </a:r>
            <a:r>
              <a:rPr lang="de-DE" sz="1500" b="1" dirty="0">
                <a:solidFill>
                  <a:srgbClr val="660066"/>
                </a:solidFill>
              </a:rPr>
              <a:t>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-379926" y="1183256"/>
            <a:ext cx="9182554" cy="1175706"/>
          </a:xfrm>
        </p:spPr>
        <p:txBody>
          <a:bodyPr anchor="t">
            <a:noAutofit/>
          </a:bodyPr>
          <a:lstStyle/>
          <a:p>
            <a:pPr>
              <a:buNone/>
            </a:pPr>
            <a:r>
              <a:rPr lang="de-DE" b="1" dirty="0">
                <a:solidFill>
                  <a:srgbClr val="000090"/>
                </a:solidFill>
                <a:sym typeface="Wingdings"/>
              </a:rPr>
              <a:t>	Praktische Aktionen (</a:t>
            </a:r>
            <a:r>
              <a:rPr lang="de-DE" sz="2400" b="1" dirty="0">
                <a:solidFill>
                  <a:srgbClr val="000090"/>
                </a:solidFill>
                <a:sym typeface="Wingdings"/>
              </a:rPr>
              <a:t></a:t>
            </a:r>
            <a:r>
              <a:rPr lang="de-DE" b="1" dirty="0">
                <a:solidFill>
                  <a:srgbClr val="000090"/>
                </a:solidFill>
                <a:sym typeface="Wingdings"/>
              </a:rPr>
              <a:t> Freiwilligeneinsätze) </a:t>
            </a:r>
            <a:r>
              <a:rPr lang="de-DE" b="1" dirty="0">
                <a:sym typeface="Wingdings"/>
              </a:rPr>
              <a:t>/</a:t>
            </a:r>
            <a:r>
              <a:rPr lang="de-DE" b="1" dirty="0">
                <a:solidFill>
                  <a:srgbClr val="000090"/>
                </a:solidFill>
                <a:sym typeface="Wingdings"/>
              </a:rPr>
              <a:t> </a:t>
            </a:r>
            <a:r>
              <a:rPr lang="de-DE" b="1" dirty="0" err="1">
                <a:solidFill>
                  <a:srgbClr val="660066"/>
                </a:solidFill>
                <a:sym typeface="Wingdings"/>
              </a:rPr>
              <a:t>Practical</a:t>
            </a:r>
            <a:r>
              <a:rPr lang="de-DE" b="1" dirty="0">
                <a:solidFill>
                  <a:srgbClr val="660066"/>
                </a:solidFill>
                <a:sym typeface="Wingdings"/>
              </a:rPr>
              <a:t> </a:t>
            </a:r>
            <a:r>
              <a:rPr lang="de-DE" b="1" dirty="0" err="1">
                <a:solidFill>
                  <a:srgbClr val="660066"/>
                </a:solidFill>
                <a:sym typeface="Wingdings"/>
              </a:rPr>
              <a:t>Outreach</a:t>
            </a:r>
            <a:r>
              <a:rPr lang="de-DE" b="1" dirty="0">
                <a:solidFill>
                  <a:srgbClr val="660066"/>
                </a:solidFill>
                <a:sym typeface="Wingdings"/>
              </a:rPr>
              <a:t> (</a:t>
            </a:r>
            <a:r>
              <a:rPr lang="de-DE" sz="2400" b="1" dirty="0">
                <a:solidFill>
                  <a:srgbClr val="660066"/>
                </a:solidFill>
                <a:sym typeface="Wingdings"/>
              </a:rPr>
              <a:t> </a:t>
            </a:r>
            <a:r>
              <a:rPr lang="de-DE" b="1" dirty="0" err="1">
                <a:solidFill>
                  <a:srgbClr val="660066"/>
                </a:solidFill>
                <a:sym typeface="Wingdings"/>
              </a:rPr>
              <a:t>Volunteers</a:t>
            </a:r>
            <a:r>
              <a:rPr lang="de-DE" b="1" dirty="0">
                <a:solidFill>
                  <a:srgbClr val="660066"/>
                </a:solidFill>
                <a:sym typeface="Wingdings"/>
              </a:rPr>
              <a:t> in Mission)</a:t>
            </a:r>
          </a:p>
        </p:txBody>
      </p:sp>
      <p:cxnSp>
        <p:nvCxnSpPr>
          <p:cNvPr id="6" name="Gerade Verbindung 5"/>
          <p:cNvCxnSpPr/>
          <p:nvPr/>
        </p:nvCxnSpPr>
        <p:spPr>
          <a:xfrm>
            <a:off x="1109790" y="892274"/>
            <a:ext cx="7961024" cy="1588"/>
          </a:xfrm>
          <a:prstGeom prst="line">
            <a:avLst/>
          </a:prstGeom>
          <a:ln>
            <a:solidFill>
              <a:srgbClr val="660066"/>
            </a:solidFill>
          </a:ln>
          <a:effectLst>
            <a:outerShdw blurRad="40000" dist="32639" dir="5400000" rotWithShape="0">
              <a:srgbClr val="660066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 rot="5400000">
            <a:off x="5937550" y="3756025"/>
            <a:ext cx="5992269" cy="1588"/>
          </a:xfrm>
          <a:prstGeom prst="line">
            <a:avLst/>
          </a:prstGeom>
          <a:ln>
            <a:solidFill>
              <a:srgbClr val="000090"/>
            </a:solidFill>
          </a:ln>
          <a:effectLst>
            <a:outerShdw blurRad="50800" dist="38100" dir="5400000" algn="br">
              <a:srgbClr val="00009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10270" y="5355504"/>
            <a:ext cx="37338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1" name="Bogen 20"/>
          <p:cNvSpPr>
            <a:spLocks noChangeAspect="1"/>
          </p:cNvSpPr>
          <p:nvPr/>
        </p:nvSpPr>
        <p:spPr>
          <a:xfrm>
            <a:off x="8802628" y="760684"/>
            <a:ext cx="287056" cy="277178"/>
          </a:xfrm>
          <a:prstGeom prst="arc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1289" y="1939974"/>
            <a:ext cx="4753211" cy="2771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Times" charset="0"/>
              <a:buNone/>
              <a:tabLst/>
              <a:defRPr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charset="0"/>
                <a:ea typeface="+mn-ea"/>
                <a:cs typeface="+mn-cs"/>
              </a:rPr>
              <a:t>	</a:t>
            </a:r>
            <a:endParaRPr kumimoji="0" lang="de-DE" sz="3200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0" name="Bild 9" descr="Reusser-Pivnice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684" y="2358963"/>
            <a:ext cx="6168461" cy="439399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AEE8790-41AE-8D4E-ADEB-E97146E39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01" y="65388"/>
            <a:ext cx="792056" cy="83977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20135" y="52503"/>
            <a:ext cx="7577010" cy="839771"/>
          </a:xfrm>
        </p:spPr>
        <p:txBody>
          <a:bodyPr anchor="t">
            <a:normAutofit/>
          </a:bodyPr>
          <a:lstStyle/>
          <a:p>
            <a:pPr algn="l"/>
            <a:r>
              <a:rPr lang="de-DE" sz="2400" b="1" dirty="0">
                <a:solidFill>
                  <a:srgbClr val="000090"/>
                </a:solidFill>
              </a:rPr>
              <a:t>Fonds Mission in Europa</a:t>
            </a:r>
            <a:r>
              <a:rPr lang="de-DE" sz="2400" b="1" dirty="0"/>
              <a:t> /</a:t>
            </a:r>
            <a:r>
              <a:rPr lang="de-DE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2400" b="1" dirty="0">
                <a:solidFill>
                  <a:srgbClr val="660066"/>
                </a:solidFill>
              </a:rPr>
              <a:t>Fund </a:t>
            </a:r>
            <a:r>
              <a:rPr lang="de-DE" sz="2400" b="1" dirty="0" err="1">
                <a:solidFill>
                  <a:srgbClr val="660066"/>
                </a:solidFill>
              </a:rPr>
              <a:t>for</a:t>
            </a:r>
            <a:r>
              <a:rPr lang="de-DE" sz="2400" b="1" dirty="0">
                <a:solidFill>
                  <a:srgbClr val="660066"/>
                </a:solidFill>
              </a:rPr>
              <a:t> Mission in Europe</a:t>
            </a:r>
            <a:br>
              <a:rPr lang="de-DE" sz="2400" b="1" dirty="0">
                <a:solidFill>
                  <a:srgbClr val="660066"/>
                </a:solidFill>
              </a:rPr>
            </a:br>
            <a:r>
              <a:rPr lang="de-DE" sz="1500" b="1" dirty="0">
                <a:solidFill>
                  <a:srgbClr val="000090"/>
                </a:solidFill>
              </a:rPr>
              <a:t>Einander helfen – von einander lernen   </a:t>
            </a:r>
            <a:r>
              <a:rPr lang="de-DE" sz="1500" b="1" dirty="0"/>
              <a:t>/</a:t>
            </a:r>
            <a:r>
              <a:rPr lang="de-DE" sz="1500" b="1" dirty="0">
                <a:solidFill>
                  <a:srgbClr val="000090"/>
                </a:solidFill>
              </a:rPr>
              <a:t> </a:t>
            </a:r>
            <a:r>
              <a:rPr lang="de-DE" sz="500" b="1" dirty="0">
                <a:solidFill>
                  <a:srgbClr val="000090"/>
                </a:solidFill>
              </a:rPr>
              <a:t> </a:t>
            </a:r>
            <a:r>
              <a:rPr lang="de-DE" sz="1500" b="1" dirty="0">
                <a:solidFill>
                  <a:srgbClr val="000090"/>
                </a:solidFill>
              </a:rPr>
              <a:t> </a:t>
            </a:r>
            <a:r>
              <a:rPr lang="de-DE" sz="1500" b="1" dirty="0">
                <a:solidFill>
                  <a:srgbClr val="660066"/>
                </a:solidFill>
              </a:rPr>
              <a:t>To </a:t>
            </a:r>
            <a:r>
              <a:rPr lang="de-DE" sz="1500" b="1" dirty="0" err="1">
                <a:solidFill>
                  <a:srgbClr val="660066"/>
                </a:solidFill>
              </a:rPr>
              <a:t>help</a:t>
            </a:r>
            <a:r>
              <a:rPr lang="de-DE" sz="1500" b="1" dirty="0">
                <a:solidFill>
                  <a:srgbClr val="660066"/>
                </a:solidFill>
              </a:rPr>
              <a:t> </a:t>
            </a:r>
            <a:r>
              <a:rPr lang="de-DE" sz="1500" b="1" dirty="0" err="1">
                <a:solidFill>
                  <a:srgbClr val="660066"/>
                </a:solidFill>
              </a:rPr>
              <a:t>one</a:t>
            </a:r>
            <a:r>
              <a:rPr lang="de-DE" sz="1500" b="1" dirty="0">
                <a:solidFill>
                  <a:srgbClr val="660066"/>
                </a:solidFill>
              </a:rPr>
              <a:t> </a:t>
            </a:r>
            <a:r>
              <a:rPr lang="de-DE" sz="1500" b="1" dirty="0" err="1">
                <a:solidFill>
                  <a:srgbClr val="660066"/>
                </a:solidFill>
              </a:rPr>
              <a:t>another</a:t>
            </a:r>
            <a:r>
              <a:rPr lang="de-DE" sz="1500" b="1" dirty="0">
                <a:solidFill>
                  <a:srgbClr val="660066"/>
                </a:solidFill>
              </a:rPr>
              <a:t> – to </a:t>
            </a:r>
            <a:r>
              <a:rPr lang="de-DE" sz="1500" b="1" dirty="0" err="1">
                <a:solidFill>
                  <a:srgbClr val="660066"/>
                </a:solidFill>
              </a:rPr>
              <a:t>learn</a:t>
            </a:r>
            <a:r>
              <a:rPr lang="de-DE" sz="1500" b="1" dirty="0">
                <a:solidFill>
                  <a:srgbClr val="660066"/>
                </a:solidFill>
              </a:rPr>
              <a:t> </a:t>
            </a:r>
            <a:r>
              <a:rPr lang="de-DE" sz="1500" b="1" dirty="0" err="1">
                <a:solidFill>
                  <a:srgbClr val="660066"/>
                </a:solidFill>
              </a:rPr>
              <a:t>from</a:t>
            </a:r>
            <a:r>
              <a:rPr lang="de-DE" sz="1500" b="1" dirty="0">
                <a:solidFill>
                  <a:srgbClr val="660066"/>
                </a:solidFill>
              </a:rPr>
              <a:t> </a:t>
            </a:r>
            <a:r>
              <a:rPr lang="de-DE" sz="1500" b="1" dirty="0" err="1">
                <a:solidFill>
                  <a:srgbClr val="660066"/>
                </a:solidFill>
              </a:rPr>
              <a:t>one</a:t>
            </a:r>
            <a:r>
              <a:rPr lang="de-DE" sz="1500" b="1" dirty="0">
                <a:solidFill>
                  <a:srgbClr val="660066"/>
                </a:solidFill>
              </a:rPr>
              <a:t> </a:t>
            </a:r>
            <a:r>
              <a:rPr lang="de-DE" sz="1500" b="1" dirty="0" err="1">
                <a:solidFill>
                  <a:srgbClr val="660066"/>
                </a:solidFill>
              </a:rPr>
              <a:t>another</a:t>
            </a:r>
            <a:r>
              <a:rPr lang="de-DE" sz="1500" b="1" dirty="0">
                <a:solidFill>
                  <a:srgbClr val="660066"/>
                </a:solidFill>
              </a:rPr>
              <a:t>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-379926" y="1183256"/>
            <a:ext cx="7674501" cy="1175706"/>
          </a:xfrm>
        </p:spPr>
        <p:txBody>
          <a:bodyPr anchor="t">
            <a:noAutofit/>
          </a:bodyPr>
          <a:lstStyle/>
          <a:p>
            <a:pPr>
              <a:buNone/>
            </a:pPr>
            <a:r>
              <a:rPr lang="de-DE" b="1" dirty="0">
                <a:solidFill>
                  <a:srgbClr val="000090"/>
                </a:solidFill>
                <a:sym typeface="Wingdings"/>
              </a:rPr>
              <a:t>	Begegnungen (</a:t>
            </a:r>
            <a:r>
              <a:rPr lang="de-DE" sz="2400" b="1" dirty="0">
                <a:solidFill>
                  <a:srgbClr val="000090"/>
                </a:solidFill>
                <a:sym typeface="Wingdings"/>
              </a:rPr>
              <a:t></a:t>
            </a:r>
            <a:r>
              <a:rPr lang="de-DE" b="1" dirty="0">
                <a:solidFill>
                  <a:srgbClr val="000090"/>
                </a:solidFill>
                <a:sym typeface="Wingdings"/>
              </a:rPr>
              <a:t> Partnerschaften) </a:t>
            </a:r>
            <a:r>
              <a:rPr lang="de-DE" b="1" dirty="0">
                <a:sym typeface="Wingdings"/>
              </a:rPr>
              <a:t>/</a:t>
            </a:r>
            <a:r>
              <a:rPr lang="de-DE" b="1" dirty="0">
                <a:solidFill>
                  <a:srgbClr val="000090"/>
                </a:solidFill>
                <a:sym typeface="Wingdings"/>
              </a:rPr>
              <a:t> </a:t>
            </a:r>
            <a:r>
              <a:rPr lang="de-DE" b="1" dirty="0" err="1">
                <a:solidFill>
                  <a:srgbClr val="660066"/>
                </a:solidFill>
                <a:sym typeface="Wingdings"/>
              </a:rPr>
              <a:t>Encounters</a:t>
            </a:r>
            <a:r>
              <a:rPr lang="de-DE" b="1" dirty="0">
                <a:solidFill>
                  <a:srgbClr val="660066"/>
                </a:solidFill>
                <a:sym typeface="Wingdings"/>
              </a:rPr>
              <a:t> (</a:t>
            </a:r>
            <a:r>
              <a:rPr lang="de-DE" sz="2400" b="1" dirty="0">
                <a:solidFill>
                  <a:srgbClr val="660066"/>
                </a:solidFill>
                <a:sym typeface="Wingdings"/>
              </a:rPr>
              <a:t> </a:t>
            </a:r>
            <a:r>
              <a:rPr lang="de-DE" b="1" dirty="0" err="1">
                <a:solidFill>
                  <a:srgbClr val="660066"/>
                </a:solidFill>
                <a:sym typeface="Wingdings"/>
              </a:rPr>
              <a:t>Partnerships</a:t>
            </a:r>
            <a:r>
              <a:rPr lang="de-DE" b="1" dirty="0">
                <a:solidFill>
                  <a:srgbClr val="660066"/>
                </a:solidFill>
                <a:sym typeface="Wingdings"/>
              </a:rPr>
              <a:t>)</a:t>
            </a:r>
          </a:p>
        </p:txBody>
      </p:sp>
      <p:cxnSp>
        <p:nvCxnSpPr>
          <p:cNvPr id="6" name="Gerade Verbindung 5"/>
          <p:cNvCxnSpPr/>
          <p:nvPr/>
        </p:nvCxnSpPr>
        <p:spPr>
          <a:xfrm>
            <a:off x="1109790" y="892274"/>
            <a:ext cx="7961024" cy="1588"/>
          </a:xfrm>
          <a:prstGeom prst="line">
            <a:avLst/>
          </a:prstGeom>
          <a:ln>
            <a:solidFill>
              <a:srgbClr val="660066"/>
            </a:solidFill>
          </a:ln>
          <a:effectLst>
            <a:outerShdw blurRad="40000" dist="32639" dir="5400000" rotWithShape="0">
              <a:srgbClr val="660066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 rot="5400000">
            <a:off x="5937550" y="3756025"/>
            <a:ext cx="5992269" cy="1588"/>
          </a:xfrm>
          <a:prstGeom prst="line">
            <a:avLst/>
          </a:prstGeom>
          <a:ln>
            <a:solidFill>
              <a:srgbClr val="000090"/>
            </a:solidFill>
          </a:ln>
          <a:effectLst>
            <a:outerShdw blurRad="50800" dist="38100" dir="5400000" algn="br">
              <a:srgbClr val="00009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10270" y="5355504"/>
            <a:ext cx="37338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1" name="Bogen 20"/>
          <p:cNvSpPr>
            <a:spLocks noChangeAspect="1"/>
          </p:cNvSpPr>
          <p:nvPr/>
        </p:nvSpPr>
        <p:spPr>
          <a:xfrm>
            <a:off x="8802628" y="760684"/>
            <a:ext cx="287056" cy="277178"/>
          </a:xfrm>
          <a:prstGeom prst="arc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1289" y="1939974"/>
            <a:ext cx="4753211" cy="2771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Times" charset="0"/>
              <a:buNone/>
              <a:tabLst/>
              <a:defRPr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charset="0"/>
                <a:ea typeface="+mn-ea"/>
                <a:cs typeface="+mn-cs"/>
              </a:rPr>
              <a:t>	</a:t>
            </a:r>
            <a:endParaRPr kumimoji="0" lang="de-DE" sz="3200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1" name="Picture 23" descr="287097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44070" y="2335463"/>
            <a:ext cx="4707540" cy="4417491"/>
          </a:xfrm>
          <a:prstGeom prst="rect">
            <a:avLst/>
          </a:prstGeom>
          <a:noFill/>
        </p:spPr>
      </p:pic>
      <p:pic>
        <p:nvPicPr>
          <p:cNvPr id="12" name="Picture 19" descr="BistDumeineMama_Sve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26" y="4502385"/>
            <a:ext cx="2904450" cy="2250569"/>
          </a:xfrm>
          <a:prstGeom prst="rect">
            <a:avLst/>
          </a:prstGeom>
          <a:noFill/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0906D044-7234-9349-B208-3C0082437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01" y="65388"/>
            <a:ext cx="792056" cy="83977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20135" y="52503"/>
            <a:ext cx="7577010" cy="839771"/>
          </a:xfrm>
        </p:spPr>
        <p:txBody>
          <a:bodyPr anchor="t">
            <a:normAutofit/>
          </a:bodyPr>
          <a:lstStyle/>
          <a:p>
            <a:pPr algn="l"/>
            <a:r>
              <a:rPr lang="de-DE" sz="2400" b="1" dirty="0">
                <a:solidFill>
                  <a:srgbClr val="000090"/>
                </a:solidFill>
              </a:rPr>
              <a:t>Fonds Mission in Europa</a:t>
            </a:r>
            <a:r>
              <a:rPr lang="de-DE" sz="2400" b="1" dirty="0"/>
              <a:t> /</a:t>
            </a:r>
            <a:r>
              <a:rPr lang="de-DE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2400" b="1" dirty="0">
                <a:solidFill>
                  <a:srgbClr val="660066"/>
                </a:solidFill>
              </a:rPr>
              <a:t>Fund </a:t>
            </a:r>
            <a:r>
              <a:rPr lang="de-DE" sz="2400" b="1" dirty="0" err="1">
                <a:solidFill>
                  <a:srgbClr val="660066"/>
                </a:solidFill>
              </a:rPr>
              <a:t>for</a:t>
            </a:r>
            <a:r>
              <a:rPr lang="de-DE" sz="2400" b="1" dirty="0">
                <a:solidFill>
                  <a:srgbClr val="660066"/>
                </a:solidFill>
              </a:rPr>
              <a:t> Mission in Europe</a:t>
            </a:r>
            <a:br>
              <a:rPr lang="de-DE" sz="2400" b="1" dirty="0">
                <a:solidFill>
                  <a:srgbClr val="660066"/>
                </a:solidFill>
              </a:rPr>
            </a:br>
            <a:r>
              <a:rPr lang="de-DE" sz="1500" b="1" dirty="0">
                <a:solidFill>
                  <a:srgbClr val="000090"/>
                </a:solidFill>
              </a:rPr>
              <a:t>Einander helfen – von einander lernen   </a:t>
            </a:r>
            <a:r>
              <a:rPr lang="de-DE" sz="1500" b="1" dirty="0"/>
              <a:t>/</a:t>
            </a:r>
            <a:r>
              <a:rPr lang="de-DE" sz="1500" b="1" dirty="0">
                <a:solidFill>
                  <a:srgbClr val="000090"/>
                </a:solidFill>
              </a:rPr>
              <a:t> </a:t>
            </a:r>
            <a:r>
              <a:rPr lang="de-DE" sz="500" b="1" dirty="0">
                <a:solidFill>
                  <a:srgbClr val="000090"/>
                </a:solidFill>
              </a:rPr>
              <a:t> </a:t>
            </a:r>
            <a:r>
              <a:rPr lang="de-DE" sz="1500" b="1" dirty="0">
                <a:solidFill>
                  <a:srgbClr val="000090"/>
                </a:solidFill>
              </a:rPr>
              <a:t> </a:t>
            </a:r>
            <a:r>
              <a:rPr lang="de-DE" sz="1500" b="1" dirty="0">
                <a:solidFill>
                  <a:srgbClr val="660066"/>
                </a:solidFill>
              </a:rPr>
              <a:t>To </a:t>
            </a:r>
            <a:r>
              <a:rPr lang="de-DE" sz="1500" b="1" dirty="0" err="1">
                <a:solidFill>
                  <a:srgbClr val="660066"/>
                </a:solidFill>
              </a:rPr>
              <a:t>help</a:t>
            </a:r>
            <a:r>
              <a:rPr lang="de-DE" sz="1500" b="1" dirty="0">
                <a:solidFill>
                  <a:srgbClr val="660066"/>
                </a:solidFill>
              </a:rPr>
              <a:t> </a:t>
            </a:r>
            <a:r>
              <a:rPr lang="de-DE" sz="1500" b="1" dirty="0" err="1">
                <a:solidFill>
                  <a:srgbClr val="660066"/>
                </a:solidFill>
              </a:rPr>
              <a:t>one</a:t>
            </a:r>
            <a:r>
              <a:rPr lang="de-DE" sz="1500" b="1" dirty="0">
                <a:solidFill>
                  <a:srgbClr val="660066"/>
                </a:solidFill>
              </a:rPr>
              <a:t> </a:t>
            </a:r>
            <a:r>
              <a:rPr lang="de-DE" sz="1500" b="1" dirty="0" err="1">
                <a:solidFill>
                  <a:srgbClr val="660066"/>
                </a:solidFill>
              </a:rPr>
              <a:t>another</a:t>
            </a:r>
            <a:r>
              <a:rPr lang="de-DE" sz="1500" b="1" dirty="0">
                <a:solidFill>
                  <a:srgbClr val="660066"/>
                </a:solidFill>
              </a:rPr>
              <a:t> – to </a:t>
            </a:r>
            <a:r>
              <a:rPr lang="de-DE" sz="1500" b="1" dirty="0" err="1">
                <a:solidFill>
                  <a:srgbClr val="660066"/>
                </a:solidFill>
              </a:rPr>
              <a:t>learn</a:t>
            </a:r>
            <a:r>
              <a:rPr lang="de-DE" sz="1500" b="1" dirty="0">
                <a:solidFill>
                  <a:srgbClr val="660066"/>
                </a:solidFill>
              </a:rPr>
              <a:t> </a:t>
            </a:r>
            <a:r>
              <a:rPr lang="de-DE" sz="1500" b="1" dirty="0" err="1">
                <a:solidFill>
                  <a:srgbClr val="660066"/>
                </a:solidFill>
              </a:rPr>
              <a:t>from</a:t>
            </a:r>
            <a:r>
              <a:rPr lang="de-DE" sz="1500" b="1" dirty="0">
                <a:solidFill>
                  <a:srgbClr val="660066"/>
                </a:solidFill>
              </a:rPr>
              <a:t> </a:t>
            </a:r>
            <a:r>
              <a:rPr lang="de-DE" sz="1500" b="1" dirty="0" err="1">
                <a:solidFill>
                  <a:srgbClr val="660066"/>
                </a:solidFill>
              </a:rPr>
              <a:t>one</a:t>
            </a:r>
            <a:r>
              <a:rPr lang="de-DE" sz="1500" b="1" dirty="0">
                <a:solidFill>
                  <a:srgbClr val="660066"/>
                </a:solidFill>
              </a:rPr>
              <a:t> </a:t>
            </a:r>
            <a:r>
              <a:rPr lang="de-DE" sz="1500" b="1" dirty="0" err="1">
                <a:solidFill>
                  <a:srgbClr val="660066"/>
                </a:solidFill>
              </a:rPr>
              <a:t>another</a:t>
            </a:r>
            <a:r>
              <a:rPr lang="de-DE" sz="1500" b="1" dirty="0">
                <a:solidFill>
                  <a:srgbClr val="660066"/>
                </a:solidFill>
              </a:rPr>
              <a:t>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-379926" y="1183256"/>
            <a:ext cx="8011007" cy="1175706"/>
          </a:xfrm>
        </p:spPr>
        <p:txBody>
          <a:bodyPr anchor="t">
            <a:noAutofit/>
          </a:bodyPr>
          <a:lstStyle/>
          <a:p>
            <a:pPr>
              <a:buNone/>
            </a:pPr>
            <a:r>
              <a:rPr lang="de-DE" b="1" dirty="0">
                <a:solidFill>
                  <a:srgbClr val="000090"/>
                </a:solidFill>
                <a:sym typeface="Wingdings"/>
              </a:rPr>
              <a:t>	Gegenseitige Ermutigung und Fürbitte </a:t>
            </a:r>
            <a:r>
              <a:rPr lang="de-DE" b="1" dirty="0">
                <a:sym typeface="Wingdings"/>
              </a:rPr>
              <a:t>/</a:t>
            </a:r>
            <a:r>
              <a:rPr lang="de-DE" b="1" dirty="0">
                <a:solidFill>
                  <a:srgbClr val="000090"/>
                </a:solidFill>
                <a:sym typeface="Wingdings"/>
              </a:rPr>
              <a:t> </a:t>
            </a:r>
            <a:r>
              <a:rPr lang="de-DE" b="1" dirty="0">
                <a:solidFill>
                  <a:srgbClr val="660066"/>
                </a:solidFill>
                <a:sym typeface="Wingdings"/>
              </a:rPr>
              <a:t>Mutual </a:t>
            </a:r>
            <a:r>
              <a:rPr lang="de-DE" b="1" dirty="0" err="1">
                <a:solidFill>
                  <a:srgbClr val="660066"/>
                </a:solidFill>
                <a:sym typeface="Wingdings"/>
              </a:rPr>
              <a:t>encouragement</a:t>
            </a:r>
            <a:r>
              <a:rPr lang="de-DE" b="1" dirty="0">
                <a:solidFill>
                  <a:srgbClr val="660066"/>
                </a:solidFill>
                <a:sym typeface="Wingdings"/>
              </a:rPr>
              <a:t> and </a:t>
            </a:r>
            <a:r>
              <a:rPr lang="de-DE" b="1" dirty="0" err="1">
                <a:solidFill>
                  <a:srgbClr val="660066"/>
                </a:solidFill>
                <a:sym typeface="Wingdings"/>
              </a:rPr>
              <a:t>prayer</a:t>
            </a:r>
            <a:r>
              <a:rPr lang="de-DE" b="1" dirty="0">
                <a:solidFill>
                  <a:srgbClr val="660066"/>
                </a:solidFill>
                <a:sym typeface="Wingdings"/>
              </a:rPr>
              <a:t> </a:t>
            </a:r>
            <a:r>
              <a:rPr lang="de-DE" b="1" dirty="0" err="1">
                <a:solidFill>
                  <a:srgbClr val="660066"/>
                </a:solidFill>
                <a:sym typeface="Wingdings"/>
              </a:rPr>
              <a:t>support</a:t>
            </a:r>
            <a:endParaRPr lang="de-DE" b="1" dirty="0">
              <a:solidFill>
                <a:srgbClr val="660066"/>
              </a:solidFill>
              <a:sym typeface="Wingdings"/>
            </a:endParaRPr>
          </a:p>
        </p:txBody>
      </p:sp>
      <p:cxnSp>
        <p:nvCxnSpPr>
          <p:cNvPr id="6" name="Gerade Verbindung 5"/>
          <p:cNvCxnSpPr/>
          <p:nvPr/>
        </p:nvCxnSpPr>
        <p:spPr>
          <a:xfrm>
            <a:off x="1109790" y="892274"/>
            <a:ext cx="7961024" cy="1588"/>
          </a:xfrm>
          <a:prstGeom prst="line">
            <a:avLst/>
          </a:prstGeom>
          <a:ln>
            <a:solidFill>
              <a:srgbClr val="660066"/>
            </a:solidFill>
          </a:ln>
          <a:effectLst>
            <a:outerShdw blurRad="40000" dist="32639" dir="5400000" rotWithShape="0">
              <a:srgbClr val="660066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 rot="5400000">
            <a:off x="5937550" y="3756025"/>
            <a:ext cx="5992269" cy="1588"/>
          </a:xfrm>
          <a:prstGeom prst="line">
            <a:avLst/>
          </a:prstGeom>
          <a:ln>
            <a:solidFill>
              <a:srgbClr val="000090"/>
            </a:solidFill>
          </a:ln>
          <a:effectLst>
            <a:outerShdw blurRad="50800" dist="38100" dir="5400000" algn="br">
              <a:srgbClr val="00009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10270" y="5355504"/>
            <a:ext cx="37338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1" name="Bogen 20"/>
          <p:cNvSpPr>
            <a:spLocks noChangeAspect="1"/>
          </p:cNvSpPr>
          <p:nvPr/>
        </p:nvSpPr>
        <p:spPr>
          <a:xfrm>
            <a:off x="8802628" y="760684"/>
            <a:ext cx="287056" cy="277178"/>
          </a:xfrm>
          <a:prstGeom prst="arc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1289" y="1939974"/>
            <a:ext cx="4753211" cy="2771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Times" charset="0"/>
              <a:buNone/>
              <a:tabLst/>
              <a:defRPr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charset="0"/>
                <a:ea typeface="+mn-ea"/>
                <a:cs typeface="+mn-cs"/>
              </a:rPr>
              <a:t>	</a:t>
            </a:r>
            <a:endParaRPr kumimoji="0" lang="de-DE" sz="3200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0" name="Bild 9" descr="Bulgarien Dobri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688432" y="3083020"/>
            <a:ext cx="4403921" cy="2935947"/>
          </a:xfrm>
          <a:prstGeom prst="rect">
            <a:avLst/>
          </a:prstGeom>
        </p:spPr>
      </p:pic>
      <p:pic>
        <p:nvPicPr>
          <p:cNvPr id="11" name="Picture 22" descr="pray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270" y="4131991"/>
            <a:ext cx="4425950" cy="2620963"/>
          </a:xfrm>
          <a:prstGeom prst="rect">
            <a:avLst/>
          </a:prstGeom>
          <a:noFill/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1DA2939-938D-1A45-830B-B69DDAF14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01" y="65388"/>
            <a:ext cx="792056" cy="83977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20135" y="52503"/>
            <a:ext cx="7577010" cy="839771"/>
          </a:xfrm>
        </p:spPr>
        <p:txBody>
          <a:bodyPr anchor="t">
            <a:normAutofit/>
          </a:bodyPr>
          <a:lstStyle/>
          <a:p>
            <a:pPr algn="l"/>
            <a:r>
              <a:rPr lang="de-DE" sz="2400" b="1" dirty="0">
                <a:solidFill>
                  <a:srgbClr val="000090"/>
                </a:solidFill>
              </a:rPr>
              <a:t>Fonds Mission in Europa</a:t>
            </a:r>
            <a:r>
              <a:rPr lang="de-DE" sz="2400" b="1" dirty="0"/>
              <a:t> /</a:t>
            </a:r>
            <a:r>
              <a:rPr lang="de-DE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2400" b="1" dirty="0">
                <a:solidFill>
                  <a:srgbClr val="660066"/>
                </a:solidFill>
              </a:rPr>
              <a:t>Fund </a:t>
            </a:r>
            <a:r>
              <a:rPr lang="de-DE" sz="2400" b="1" dirty="0" err="1">
                <a:solidFill>
                  <a:srgbClr val="660066"/>
                </a:solidFill>
              </a:rPr>
              <a:t>for</a:t>
            </a:r>
            <a:r>
              <a:rPr lang="de-DE" sz="2400" b="1" dirty="0">
                <a:solidFill>
                  <a:srgbClr val="660066"/>
                </a:solidFill>
              </a:rPr>
              <a:t> Mission in Europe</a:t>
            </a:r>
            <a:br>
              <a:rPr lang="de-DE" sz="2400" b="1" dirty="0">
                <a:solidFill>
                  <a:srgbClr val="660066"/>
                </a:solidFill>
              </a:rPr>
            </a:br>
            <a:r>
              <a:rPr lang="de-DE" sz="1500" b="1" dirty="0">
                <a:solidFill>
                  <a:srgbClr val="000090"/>
                </a:solidFill>
              </a:rPr>
              <a:t>Einander helfen – von einander lernen   </a:t>
            </a:r>
            <a:r>
              <a:rPr lang="de-DE" sz="1500" b="1" dirty="0"/>
              <a:t>/</a:t>
            </a:r>
            <a:r>
              <a:rPr lang="de-DE" sz="1500" b="1" dirty="0">
                <a:solidFill>
                  <a:srgbClr val="000090"/>
                </a:solidFill>
              </a:rPr>
              <a:t> </a:t>
            </a:r>
            <a:r>
              <a:rPr lang="de-DE" sz="500" b="1" dirty="0">
                <a:solidFill>
                  <a:srgbClr val="000090"/>
                </a:solidFill>
              </a:rPr>
              <a:t> </a:t>
            </a:r>
            <a:r>
              <a:rPr lang="de-DE" sz="1500" b="1" dirty="0">
                <a:solidFill>
                  <a:srgbClr val="000090"/>
                </a:solidFill>
              </a:rPr>
              <a:t> </a:t>
            </a:r>
            <a:r>
              <a:rPr lang="de-DE" sz="1500" b="1" dirty="0">
                <a:solidFill>
                  <a:srgbClr val="660066"/>
                </a:solidFill>
              </a:rPr>
              <a:t>To </a:t>
            </a:r>
            <a:r>
              <a:rPr lang="de-DE" sz="1500" b="1" dirty="0" err="1">
                <a:solidFill>
                  <a:srgbClr val="660066"/>
                </a:solidFill>
              </a:rPr>
              <a:t>help</a:t>
            </a:r>
            <a:r>
              <a:rPr lang="de-DE" sz="1500" b="1" dirty="0">
                <a:solidFill>
                  <a:srgbClr val="660066"/>
                </a:solidFill>
              </a:rPr>
              <a:t> </a:t>
            </a:r>
            <a:r>
              <a:rPr lang="de-DE" sz="1500" b="1" dirty="0" err="1">
                <a:solidFill>
                  <a:srgbClr val="660066"/>
                </a:solidFill>
              </a:rPr>
              <a:t>one</a:t>
            </a:r>
            <a:r>
              <a:rPr lang="de-DE" sz="1500" b="1" dirty="0">
                <a:solidFill>
                  <a:srgbClr val="660066"/>
                </a:solidFill>
              </a:rPr>
              <a:t> </a:t>
            </a:r>
            <a:r>
              <a:rPr lang="de-DE" sz="1500" b="1" dirty="0" err="1">
                <a:solidFill>
                  <a:srgbClr val="660066"/>
                </a:solidFill>
              </a:rPr>
              <a:t>another</a:t>
            </a:r>
            <a:r>
              <a:rPr lang="de-DE" sz="1500" b="1" dirty="0">
                <a:solidFill>
                  <a:srgbClr val="660066"/>
                </a:solidFill>
              </a:rPr>
              <a:t> – to </a:t>
            </a:r>
            <a:r>
              <a:rPr lang="de-DE" sz="1500" b="1" dirty="0" err="1">
                <a:solidFill>
                  <a:srgbClr val="660066"/>
                </a:solidFill>
              </a:rPr>
              <a:t>learn</a:t>
            </a:r>
            <a:r>
              <a:rPr lang="de-DE" sz="1500" b="1" dirty="0">
                <a:solidFill>
                  <a:srgbClr val="660066"/>
                </a:solidFill>
              </a:rPr>
              <a:t> </a:t>
            </a:r>
            <a:r>
              <a:rPr lang="de-DE" sz="1500" b="1" dirty="0" err="1">
                <a:solidFill>
                  <a:srgbClr val="660066"/>
                </a:solidFill>
              </a:rPr>
              <a:t>from</a:t>
            </a:r>
            <a:r>
              <a:rPr lang="de-DE" sz="1500" b="1" dirty="0">
                <a:solidFill>
                  <a:srgbClr val="660066"/>
                </a:solidFill>
              </a:rPr>
              <a:t> </a:t>
            </a:r>
            <a:r>
              <a:rPr lang="de-DE" sz="1500" b="1" dirty="0" err="1">
                <a:solidFill>
                  <a:srgbClr val="660066"/>
                </a:solidFill>
              </a:rPr>
              <a:t>one</a:t>
            </a:r>
            <a:r>
              <a:rPr lang="de-DE" sz="1500" b="1" dirty="0">
                <a:solidFill>
                  <a:srgbClr val="660066"/>
                </a:solidFill>
              </a:rPr>
              <a:t> </a:t>
            </a:r>
            <a:r>
              <a:rPr lang="de-DE" sz="1500" b="1" dirty="0" err="1">
                <a:solidFill>
                  <a:srgbClr val="660066"/>
                </a:solidFill>
              </a:rPr>
              <a:t>another</a:t>
            </a:r>
            <a:r>
              <a:rPr lang="de-DE" sz="1500" b="1" dirty="0">
                <a:solidFill>
                  <a:srgbClr val="660066"/>
                </a:solidFill>
              </a:rPr>
              <a:t>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-27570" y="1183256"/>
            <a:ext cx="8635467" cy="62962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de-DE" b="1" dirty="0" err="1">
                <a:solidFill>
                  <a:srgbClr val="000090"/>
                </a:solidFill>
              </a:rPr>
              <a:t>Methodismus</a:t>
            </a:r>
            <a:r>
              <a:rPr lang="de-DE" b="1" dirty="0">
                <a:solidFill>
                  <a:srgbClr val="000090"/>
                </a:solidFill>
              </a:rPr>
              <a:t> in Europa </a:t>
            </a:r>
            <a:r>
              <a:rPr lang="de-DE" b="1" dirty="0"/>
              <a:t>/ </a:t>
            </a:r>
            <a:r>
              <a:rPr lang="de-DE" b="1" dirty="0" err="1">
                <a:solidFill>
                  <a:srgbClr val="660066"/>
                </a:solidFill>
              </a:rPr>
              <a:t>Methodism</a:t>
            </a:r>
            <a:r>
              <a:rPr lang="de-DE" b="1" dirty="0">
                <a:solidFill>
                  <a:srgbClr val="660066"/>
                </a:solidFill>
              </a:rPr>
              <a:t> in Europe</a:t>
            </a:r>
          </a:p>
        </p:txBody>
      </p:sp>
      <p:cxnSp>
        <p:nvCxnSpPr>
          <p:cNvPr id="6" name="Gerade Verbindung 5"/>
          <p:cNvCxnSpPr/>
          <p:nvPr/>
        </p:nvCxnSpPr>
        <p:spPr>
          <a:xfrm>
            <a:off x="1109790" y="892274"/>
            <a:ext cx="7961024" cy="1588"/>
          </a:xfrm>
          <a:prstGeom prst="line">
            <a:avLst/>
          </a:prstGeom>
          <a:ln>
            <a:solidFill>
              <a:srgbClr val="660066"/>
            </a:solidFill>
          </a:ln>
          <a:effectLst>
            <a:outerShdw blurRad="40000" dist="32639" dir="5400000" rotWithShape="0">
              <a:srgbClr val="660066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 rot="5400000">
            <a:off x="5937550" y="3756025"/>
            <a:ext cx="5992269" cy="1588"/>
          </a:xfrm>
          <a:prstGeom prst="line">
            <a:avLst/>
          </a:prstGeom>
          <a:ln>
            <a:solidFill>
              <a:srgbClr val="000090"/>
            </a:solidFill>
          </a:ln>
          <a:effectLst>
            <a:outerShdw blurRad="50800" dist="38100" dir="5400000" algn="br">
              <a:srgbClr val="00009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10270" y="5355504"/>
            <a:ext cx="37338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1" name="Bogen 20"/>
          <p:cNvSpPr>
            <a:spLocks noChangeAspect="1"/>
          </p:cNvSpPr>
          <p:nvPr/>
        </p:nvSpPr>
        <p:spPr>
          <a:xfrm>
            <a:off x="8802628" y="760684"/>
            <a:ext cx="287056" cy="277178"/>
          </a:xfrm>
          <a:prstGeom prst="arc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1289" y="1939974"/>
            <a:ext cx="4702041" cy="49180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Times" charset="0"/>
              <a:buNone/>
              <a:tabLst/>
              <a:defRPr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ZK Deutschland (EMK) </a:t>
            </a: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/</a:t>
            </a: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Germany CC (UMC)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Times" charset="0"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DE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Times" charset="0"/>
              <a:buNone/>
              <a:tabLst/>
              <a:defRPr/>
            </a:pPr>
            <a:endParaRPr kumimoji="0" lang="de-DE" sz="800" b="1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Times" charset="0"/>
              <a:buNone/>
              <a:tabLst/>
              <a:defRPr/>
            </a:pPr>
            <a:endParaRPr kumimoji="0" lang="de-DE" sz="800" b="1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Times" charset="0"/>
              <a:buNone/>
              <a:tabLst/>
              <a:defRPr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ZK Mittel- und Südeuropa (EMK) /</a:t>
            </a:r>
            <a:r>
              <a:rPr kumimoji="0" lang="de-DE" b="1" i="0" u="none" strike="noStrike" kern="1200" cap="none" spc="0" normalizeH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Times" charset="0"/>
              <a:buNone/>
              <a:tabLst/>
              <a:defRPr/>
            </a:pPr>
            <a:r>
              <a:rPr kumimoji="0" lang="de-DE" b="1" i="0" u="none" strike="noStrike" kern="1200" cap="none" spc="0" normalizeH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Central and Southern Europe CC (UMC)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de-DE" sz="1600" b="1" dirty="0">
                <a:cs typeface="Calibri"/>
              </a:rPr>
              <a:t>AL, AT, BE, BG, CH, CZ, FR, HR, HU, MK, PL, RO, RS, SK</a:t>
            </a:r>
            <a:endParaRPr kumimoji="0" lang="de-DE" sz="1600" b="1" i="0" u="none" strike="noStrike" kern="1200" cap="none" spc="0" normalizeH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Times" charset="0"/>
              <a:buNone/>
              <a:tabLst/>
              <a:defRPr/>
            </a:pPr>
            <a:r>
              <a:rPr kumimoji="0" lang="de-DE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Times" charset="0"/>
              <a:buNone/>
              <a:tabLst/>
              <a:defRPr/>
            </a:pPr>
            <a:endParaRPr kumimoji="0" lang="de-DE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Times" charset="0"/>
              <a:buNone/>
              <a:tabLst/>
              <a:defRPr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ZK Nordeuropa und </a:t>
            </a:r>
            <a:r>
              <a:rPr kumimoji="0" lang="de-DE" b="1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Eurasia</a:t>
            </a: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(EMK) </a:t>
            </a: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/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Times" charset="0"/>
              <a:buNone/>
              <a:tabLst/>
              <a:defRPr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Northern Europe and </a:t>
            </a:r>
            <a:r>
              <a:rPr kumimoji="0" lang="de-DE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Eurasia</a:t>
            </a:r>
            <a:r>
              <a:rPr kumimoji="0" lang="de-DE" b="1" i="0" u="none" strike="noStrike" kern="1200" cap="none" spc="0" normalizeH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CC (UMC)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de-DE" sz="1600" b="1" dirty="0">
                <a:cs typeface="Calibri"/>
              </a:rPr>
              <a:t>EE, DK, LT, LV, NO, SE, SF  /     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de-DE" sz="1600" b="1" dirty="0">
                <a:solidFill>
                  <a:srgbClr val="000000"/>
                </a:solidFill>
                <a:latin typeface="Calibri"/>
                <a:cs typeface="Calibri"/>
              </a:rPr>
              <a:t>BY, RU, UA</a:t>
            </a:r>
            <a:r>
              <a:rPr lang="de-DE" sz="1600" b="1" dirty="0">
                <a:solidFill>
                  <a:srgbClr val="008000"/>
                </a:solidFill>
                <a:latin typeface="Calibri"/>
                <a:cs typeface="Calibri"/>
              </a:rPr>
              <a:t> (+ Central </a:t>
            </a:r>
            <a:r>
              <a:rPr lang="de-DE" sz="1600" b="1" dirty="0" err="1">
                <a:solidFill>
                  <a:srgbClr val="008000"/>
                </a:solidFill>
                <a:latin typeface="Calibri"/>
                <a:cs typeface="Calibri"/>
              </a:rPr>
              <a:t>Asia</a:t>
            </a:r>
            <a:r>
              <a:rPr lang="de-DE" sz="1600" b="1" dirty="0">
                <a:solidFill>
                  <a:srgbClr val="008000"/>
                </a:solidFill>
                <a:latin typeface="Calibri"/>
                <a:cs typeface="Calibri"/>
              </a:rPr>
              <a:t>)</a:t>
            </a:r>
            <a:endParaRPr lang="de-DE" sz="800" b="1" baseline="0" dirty="0">
              <a:latin typeface="Calibri"/>
              <a:cs typeface="Calibri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Times" charset="0"/>
              <a:buNone/>
              <a:tabLst/>
              <a:defRPr/>
            </a:pPr>
            <a:endParaRPr lang="de-DE" sz="800" b="1" baseline="0" dirty="0">
              <a:latin typeface="Calibri"/>
              <a:cs typeface="Calibri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Times" charset="0"/>
              <a:buNone/>
              <a:tabLst/>
              <a:defRPr/>
            </a:pPr>
            <a:endParaRPr lang="de-DE" sz="800" b="1" baseline="0" dirty="0">
              <a:latin typeface="Calibri"/>
              <a:cs typeface="Calibri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Times" charset="0"/>
              <a:buNone/>
              <a:tabLst/>
              <a:defRPr/>
            </a:pPr>
            <a:r>
              <a:rPr kumimoji="0" lang="de-DE" b="1" i="0" u="none" strike="noStrike" kern="1200" cap="none" spc="0" normalizeH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Autonome Kirchen </a:t>
            </a:r>
            <a:r>
              <a:rPr kumimoji="0" lang="de-DE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/ </a:t>
            </a:r>
            <a:r>
              <a:rPr kumimoji="0" lang="de-DE" b="1" i="0" u="none" strike="noStrike" kern="1200" cap="none" spc="0" normalizeH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Autonomous</a:t>
            </a:r>
            <a:r>
              <a:rPr kumimoji="0" lang="de-DE" b="1" i="0" u="none" strike="noStrike" kern="1200" cap="none" spc="0" normalizeH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de-DE" b="1" i="0" u="none" strike="noStrike" kern="1200" cap="none" spc="0" normalizeH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Churches</a:t>
            </a:r>
            <a:endParaRPr kumimoji="0" lang="de-DE" b="1" i="0" u="none" strike="noStrike" kern="1200" cap="none" spc="0" normalizeH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Times" charset="0"/>
              <a:buNone/>
              <a:tabLst/>
              <a:defRPr/>
            </a:pPr>
            <a:r>
              <a:rPr lang="de-DE" sz="1600" b="1" dirty="0">
                <a:latin typeface="Calibri"/>
                <a:cs typeface="Calibri"/>
              </a:rPr>
              <a:t>IE, IT, NL, PT, UK</a:t>
            </a:r>
            <a:endParaRPr lang="de-DE" sz="1600" b="1" baseline="0" dirty="0">
              <a:latin typeface="Calibri"/>
              <a:cs typeface="Calibri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Times" charset="0"/>
              <a:buNone/>
              <a:tabLst/>
              <a:defRPr/>
            </a:pPr>
            <a:endParaRPr lang="de-DE" sz="800" b="1" dirty="0">
              <a:latin typeface="Calibri"/>
              <a:cs typeface="Calibri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Times" charset="0"/>
              <a:buNone/>
              <a:tabLst/>
              <a:defRPr/>
            </a:pPr>
            <a:endParaRPr lang="de-DE" sz="800" b="1" baseline="0" dirty="0">
              <a:latin typeface="Calibri"/>
              <a:cs typeface="Calibri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Times" charset="0"/>
              <a:buNone/>
              <a:tabLst/>
              <a:defRPr/>
            </a:pPr>
            <a:r>
              <a:rPr kumimoji="0" lang="de-DE" b="1" i="0" u="none" strike="noStrike" kern="1200" cap="none" spc="0" normalizeH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Vereinigte Kirchen </a:t>
            </a:r>
            <a:r>
              <a:rPr kumimoji="0" lang="de-DE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/ </a:t>
            </a:r>
            <a:r>
              <a:rPr kumimoji="0" lang="de-DE" b="1" i="0" u="none" strike="noStrike" kern="1200" cap="none" spc="0" normalizeH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United </a:t>
            </a:r>
            <a:r>
              <a:rPr kumimoji="0" lang="de-DE" b="1" i="0" u="none" strike="noStrike" kern="1200" cap="none" spc="0" normalizeH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Churches</a:t>
            </a:r>
            <a:endParaRPr kumimoji="0" lang="de-DE" b="1" i="0" u="none" strike="noStrike" kern="1200" cap="none" spc="0" normalizeH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Times" charset="0"/>
              <a:buNone/>
              <a:tabLst/>
              <a:defRPr/>
            </a:pPr>
            <a:r>
              <a:rPr lang="de-DE" sz="1600" b="1" noProof="0" dirty="0">
                <a:solidFill>
                  <a:srgbClr val="000000"/>
                </a:solidFill>
                <a:latin typeface="Calibri"/>
                <a:cs typeface="Calibri"/>
              </a:rPr>
              <a:t>BE, ES, SE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1" name="Rechteck 30"/>
          <p:cNvSpPr/>
          <p:nvPr/>
        </p:nvSpPr>
        <p:spPr>
          <a:xfrm>
            <a:off x="4703330" y="5194300"/>
            <a:ext cx="3579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000090"/>
                </a:solidFill>
                <a:cs typeface="Calibri"/>
              </a:rPr>
              <a:t>+ Kirche des Nazareners</a:t>
            </a:r>
            <a:r>
              <a:rPr lang="de-DE" b="1" dirty="0">
                <a:solidFill>
                  <a:srgbClr val="008000"/>
                </a:solidFill>
                <a:cs typeface="Calibri"/>
              </a:rPr>
              <a:t> </a:t>
            </a:r>
            <a:r>
              <a:rPr lang="de-DE" b="1" dirty="0">
                <a:cs typeface="Calibri"/>
              </a:rPr>
              <a:t>/</a:t>
            </a:r>
            <a:r>
              <a:rPr lang="de-DE" b="1" dirty="0">
                <a:solidFill>
                  <a:srgbClr val="008000"/>
                </a:solidFill>
                <a:cs typeface="Calibri"/>
              </a:rPr>
              <a:t> </a:t>
            </a:r>
          </a:p>
          <a:p>
            <a:r>
              <a:rPr lang="de-DE" b="1" dirty="0">
                <a:solidFill>
                  <a:srgbClr val="008000"/>
                </a:solidFill>
                <a:cs typeface="Calibri"/>
              </a:rPr>
              <a:t>   </a:t>
            </a:r>
            <a:r>
              <a:rPr lang="de-DE" b="1" dirty="0">
                <a:solidFill>
                  <a:srgbClr val="660066"/>
                </a:solidFill>
                <a:cs typeface="Calibri"/>
              </a:rPr>
              <a:t>Church of </a:t>
            </a:r>
            <a:r>
              <a:rPr lang="de-DE" b="1" dirty="0" err="1">
                <a:solidFill>
                  <a:srgbClr val="660066"/>
                </a:solidFill>
                <a:cs typeface="Calibri"/>
              </a:rPr>
              <a:t>the</a:t>
            </a:r>
            <a:r>
              <a:rPr lang="de-DE" b="1" dirty="0">
                <a:solidFill>
                  <a:srgbClr val="660066"/>
                </a:solidFill>
                <a:cs typeface="Calibri"/>
              </a:rPr>
              <a:t> </a:t>
            </a:r>
            <a:r>
              <a:rPr lang="de-DE" b="1" dirty="0" err="1">
                <a:solidFill>
                  <a:srgbClr val="660066"/>
                </a:solidFill>
                <a:cs typeface="Calibri"/>
              </a:rPr>
              <a:t>Nazarene</a:t>
            </a:r>
            <a:r>
              <a:rPr lang="de-DE" b="1" dirty="0">
                <a:solidFill>
                  <a:srgbClr val="660066"/>
                </a:solidFill>
                <a:cs typeface="Calibri"/>
              </a:rPr>
              <a:t> </a:t>
            </a:r>
            <a:endParaRPr lang="de-DE" dirty="0">
              <a:solidFill>
                <a:srgbClr val="660066"/>
              </a:solidFill>
            </a:endParaRPr>
          </a:p>
        </p:txBody>
      </p:sp>
      <p:pic>
        <p:nvPicPr>
          <p:cNvPr id="33" name="Bild 3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2225" y="6121417"/>
            <a:ext cx="3126108" cy="631537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5A02940-3493-2A4E-A6E6-81EF2339A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133" y="1847853"/>
            <a:ext cx="4013200" cy="32639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7CDB337-5136-7245-BF62-C78D211CE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01" y="65388"/>
            <a:ext cx="792056" cy="83977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20135" y="52503"/>
            <a:ext cx="7577010" cy="839771"/>
          </a:xfrm>
        </p:spPr>
        <p:txBody>
          <a:bodyPr anchor="t">
            <a:normAutofit/>
          </a:bodyPr>
          <a:lstStyle/>
          <a:p>
            <a:pPr algn="l"/>
            <a:r>
              <a:rPr lang="de-DE" sz="2400" b="1" dirty="0">
                <a:solidFill>
                  <a:srgbClr val="000090"/>
                </a:solidFill>
              </a:rPr>
              <a:t>Fonds Mission in Europa</a:t>
            </a:r>
            <a:r>
              <a:rPr lang="de-DE" sz="2400" b="1" dirty="0"/>
              <a:t> /</a:t>
            </a:r>
            <a:r>
              <a:rPr lang="de-DE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2400" b="1" dirty="0">
                <a:solidFill>
                  <a:srgbClr val="660066"/>
                </a:solidFill>
              </a:rPr>
              <a:t>Fund </a:t>
            </a:r>
            <a:r>
              <a:rPr lang="de-DE" sz="2400" b="1" dirty="0" err="1">
                <a:solidFill>
                  <a:srgbClr val="660066"/>
                </a:solidFill>
              </a:rPr>
              <a:t>for</a:t>
            </a:r>
            <a:r>
              <a:rPr lang="de-DE" sz="2400" b="1" dirty="0">
                <a:solidFill>
                  <a:srgbClr val="660066"/>
                </a:solidFill>
              </a:rPr>
              <a:t> Mission in Europe</a:t>
            </a:r>
            <a:br>
              <a:rPr lang="de-DE" sz="2400" b="1" dirty="0">
                <a:solidFill>
                  <a:srgbClr val="660066"/>
                </a:solidFill>
              </a:rPr>
            </a:br>
            <a:r>
              <a:rPr lang="de-DE" sz="1500" b="1" dirty="0">
                <a:solidFill>
                  <a:srgbClr val="000090"/>
                </a:solidFill>
              </a:rPr>
              <a:t>Einander helfen – von einander lernen   </a:t>
            </a:r>
            <a:r>
              <a:rPr lang="de-DE" sz="1500" b="1" dirty="0"/>
              <a:t>/</a:t>
            </a:r>
            <a:r>
              <a:rPr lang="de-DE" sz="1500" b="1" dirty="0">
                <a:solidFill>
                  <a:srgbClr val="000090"/>
                </a:solidFill>
              </a:rPr>
              <a:t> </a:t>
            </a:r>
            <a:r>
              <a:rPr lang="de-DE" sz="500" b="1" dirty="0">
                <a:solidFill>
                  <a:srgbClr val="000090"/>
                </a:solidFill>
              </a:rPr>
              <a:t> </a:t>
            </a:r>
            <a:r>
              <a:rPr lang="de-DE" sz="1500" b="1" dirty="0">
                <a:solidFill>
                  <a:srgbClr val="000090"/>
                </a:solidFill>
              </a:rPr>
              <a:t> </a:t>
            </a:r>
            <a:r>
              <a:rPr lang="de-DE" sz="1500" b="1" dirty="0">
                <a:solidFill>
                  <a:srgbClr val="660066"/>
                </a:solidFill>
              </a:rPr>
              <a:t>To </a:t>
            </a:r>
            <a:r>
              <a:rPr lang="de-DE" sz="1500" b="1" dirty="0" err="1">
                <a:solidFill>
                  <a:srgbClr val="660066"/>
                </a:solidFill>
              </a:rPr>
              <a:t>help</a:t>
            </a:r>
            <a:r>
              <a:rPr lang="de-DE" sz="1500" b="1" dirty="0">
                <a:solidFill>
                  <a:srgbClr val="660066"/>
                </a:solidFill>
              </a:rPr>
              <a:t> </a:t>
            </a:r>
            <a:r>
              <a:rPr lang="de-DE" sz="1500" b="1" dirty="0" err="1">
                <a:solidFill>
                  <a:srgbClr val="660066"/>
                </a:solidFill>
              </a:rPr>
              <a:t>one</a:t>
            </a:r>
            <a:r>
              <a:rPr lang="de-DE" sz="1500" b="1" dirty="0">
                <a:solidFill>
                  <a:srgbClr val="660066"/>
                </a:solidFill>
              </a:rPr>
              <a:t> </a:t>
            </a:r>
            <a:r>
              <a:rPr lang="de-DE" sz="1500" b="1" dirty="0" err="1">
                <a:solidFill>
                  <a:srgbClr val="660066"/>
                </a:solidFill>
              </a:rPr>
              <a:t>another</a:t>
            </a:r>
            <a:r>
              <a:rPr lang="de-DE" sz="1500" b="1" dirty="0">
                <a:solidFill>
                  <a:srgbClr val="660066"/>
                </a:solidFill>
              </a:rPr>
              <a:t> – to </a:t>
            </a:r>
            <a:r>
              <a:rPr lang="de-DE" sz="1500" b="1" dirty="0" err="1">
                <a:solidFill>
                  <a:srgbClr val="660066"/>
                </a:solidFill>
              </a:rPr>
              <a:t>learn</a:t>
            </a:r>
            <a:r>
              <a:rPr lang="de-DE" sz="1500" b="1" dirty="0">
                <a:solidFill>
                  <a:srgbClr val="660066"/>
                </a:solidFill>
              </a:rPr>
              <a:t> </a:t>
            </a:r>
            <a:r>
              <a:rPr lang="de-DE" sz="1500" b="1" dirty="0" err="1">
                <a:solidFill>
                  <a:srgbClr val="660066"/>
                </a:solidFill>
              </a:rPr>
              <a:t>from</a:t>
            </a:r>
            <a:r>
              <a:rPr lang="de-DE" sz="1500" b="1" dirty="0">
                <a:solidFill>
                  <a:srgbClr val="660066"/>
                </a:solidFill>
              </a:rPr>
              <a:t> </a:t>
            </a:r>
            <a:r>
              <a:rPr lang="de-DE" sz="1500" b="1" dirty="0" err="1">
                <a:solidFill>
                  <a:srgbClr val="660066"/>
                </a:solidFill>
              </a:rPr>
              <a:t>one</a:t>
            </a:r>
            <a:r>
              <a:rPr lang="de-DE" sz="1500" b="1" dirty="0">
                <a:solidFill>
                  <a:srgbClr val="660066"/>
                </a:solidFill>
              </a:rPr>
              <a:t> </a:t>
            </a:r>
            <a:r>
              <a:rPr lang="de-DE" sz="1500" b="1" dirty="0" err="1">
                <a:solidFill>
                  <a:srgbClr val="660066"/>
                </a:solidFill>
              </a:rPr>
              <a:t>another</a:t>
            </a:r>
            <a:r>
              <a:rPr lang="de-DE" sz="1500" b="1" dirty="0">
                <a:solidFill>
                  <a:srgbClr val="660066"/>
                </a:solidFill>
              </a:rPr>
              <a:t>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-27570" y="1183256"/>
            <a:ext cx="8635467" cy="62962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de-DE" b="1" dirty="0" err="1">
                <a:solidFill>
                  <a:srgbClr val="000090"/>
                </a:solidFill>
              </a:rPr>
              <a:t>Methodismus</a:t>
            </a:r>
            <a:r>
              <a:rPr lang="de-DE" b="1" dirty="0">
                <a:solidFill>
                  <a:srgbClr val="000090"/>
                </a:solidFill>
              </a:rPr>
              <a:t> in Europa </a:t>
            </a:r>
            <a:r>
              <a:rPr lang="de-DE" b="1" dirty="0"/>
              <a:t>/ </a:t>
            </a:r>
            <a:r>
              <a:rPr lang="de-DE" b="1" dirty="0" err="1">
                <a:solidFill>
                  <a:srgbClr val="660066"/>
                </a:solidFill>
              </a:rPr>
              <a:t>Methodism</a:t>
            </a:r>
            <a:r>
              <a:rPr lang="de-DE" b="1" dirty="0">
                <a:solidFill>
                  <a:srgbClr val="660066"/>
                </a:solidFill>
              </a:rPr>
              <a:t> in Europe</a:t>
            </a:r>
          </a:p>
        </p:txBody>
      </p:sp>
      <p:cxnSp>
        <p:nvCxnSpPr>
          <p:cNvPr id="6" name="Gerade Verbindung 5"/>
          <p:cNvCxnSpPr/>
          <p:nvPr/>
        </p:nvCxnSpPr>
        <p:spPr>
          <a:xfrm>
            <a:off x="1109790" y="892274"/>
            <a:ext cx="7961024" cy="1588"/>
          </a:xfrm>
          <a:prstGeom prst="line">
            <a:avLst/>
          </a:prstGeom>
          <a:ln>
            <a:solidFill>
              <a:srgbClr val="660066"/>
            </a:solidFill>
          </a:ln>
          <a:effectLst>
            <a:outerShdw blurRad="40000" dist="32639" dir="5400000" rotWithShape="0">
              <a:srgbClr val="660066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 rot="5400000">
            <a:off x="5937550" y="3756025"/>
            <a:ext cx="5992269" cy="1588"/>
          </a:xfrm>
          <a:prstGeom prst="line">
            <a:avLst/>
          </a:prstGeom>
          <a:ln>
            <a:solidFill>
              <a:srgbClr val="000090"/>
            </a:solidFill>
          </a:ln>
          <a:effectLst>
            <a:outerShdw blurRad="50800" dist="38100" dir="5400000" algn="br">
              <a:srgbClr val="00009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Bogen 20"/>
          <p:cNvSpPr>
            <a:spLocks noChangeAspect="1"/>
          </p:cNvSpPr>
          <p:nvPr/>
        </p:nvSpPr>
        <p:spPr>
          <a:xfrm>
            <a:off x="8802628" y="760684"/>
            <a:ext cx="287056" cy="277178"/>
          </a:xfrm>
          <a:prstGeom prst="arc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1289" y="1939974"/>
            <a:ext cx="4753211" cy="2771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Times" charset="0"/>
              <a:buNone/>
              <a:tabLst/>
              <a:defRPr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charset="0"/>
                <a:ea typeface="+mn-ea"/>
                <a:cs typeface="+mn-cs"/>
              </a:rPr>
              <a:t>	</a:t>
            </a:r>
            <a:endParaRPr kumimoji="0" lang="de-DE" sz="3200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-20422" y="1901104"/>
            <a:ext cx="5365277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000090"/>
                </a:solidFill>
              </a:rPr>
              <a:t>Europäischer Rat Methodistischer Kirchen </a:t>
            </a:r>
            <a:r>
              <a:rPr lang="de-DE" b="1" dirty="0"/>
              <a:t>/ </a:t>
            </a:r>
          </a:p>
          <a:p>
            <a:r>
              <a:rPr lang="de-DE" b="1" dirty="0">
                <a:solidFill>
                  <a:srgbClr val="660066"/>
                </a:solidFill>
              </a:rPr>
              <a:t>European Methodist Council</a:t>
            </a:r>
          </a:p>
          <a:p>
            <a:r>
              <a:rPr lang="de-DE" sz="1200" b="1" dirty="0">
                <a:solidFill>
                  <a:schemeClr val="accent3">
                    <a:lumMod val="50000"/>
                  </a:schemeClr>
                </a:solidFill>
              </a:rPr>
              <a:t>Bishop Christian </a:t>
            </a:r>
            <a:r>
              <a:rPr lang="de-DE" sz="1200" b="1" dirty="0" err="1">
                <a:solidFill>
                  <a:schemeClr val="accent3">
                    <a:lumMod val="50000"/>
                  </a:schemeClr>
                </a:solidFill>
              </a:rPr>
              <a:t>Alsted</a:t>
            </a:r>
            <a:r>
              <a:rPr lang="de-DE" sz="1200" b="1" dirty="0">
                <a:solidFill>
                  <a:schemeClr val="accent3">
                    <a:lumMod val="50000"/>
                  </a:schemeClr>
                </a:solidFill>
              </a:rPr>
              <a:t>, Bishop </a:t>
            </a:r>
            <a:r>
              <a:rPr lang="de-DE" sz="1200" b="1" dirty="0" err="1">
                <a:solidFill>
                  <a:schemeClr val="accent3">
                    <a:lumMod val="50000"/>
                  </a:schemeClr>
                </a:solidFill>
              </a:rPr>
              <a:t>Sifredo</a:t>
            </a:r>
            <a:r>
              <a:rPr lang="de-DE" sz="1200" b="1" dirty="0">
                <a:solidFill>
                  <a:schemeClr val="accent3">
                    <a:lumMod val="50000"/>
                  </a:schemeClr>
                </a:solidFill>
              </a:rPr>
              <a:t> Teixeira (</a:t>
            </a:r>
            <a:r>
              <a:rPr lang="de-DE" sz="1200" b="1" dirty="0" err="1">
                <a:solidFill>
                  <a:schemeClr val="accent3">
                    <a:lumMod val="50000"/>
                  </a:schemeClr>
                </a:solidFill>
              </a:rPr>
              <a:t>co-chairpersons</a:t>
            </a:r>
            <a:r>
              <a:rPr lang="de-DE" sz="1200" b="1" dirty="0">
                <a:solidFill>
                  <a:schemeClr val="accent3">
                    <a:lumMod val="50000"/>
                  </a:schemeClr>
                </a:solidFill>
              </a:rPr>
              <a:t>)</a:t>
            </a:r>
          </a:p>
          <a:p>
            <a:endParaRPr lang="de-DE" b="1" dirty="0">
              <a:solidFill>
                <a:srgbClr val="660066"/>
              </a:solidFill>
            </a:endParaRPr>
          </a:p>
          <a:p>
            <a:r>
              <a:rPr lang="de-DE" b="1" dirty="0">
                <a:sym typeface="Wingdings"/>
              </a:rPr>
              <a:t>	</a:t>
            </a:r>
            <a:r>
              <a:rPr lang="de-DE" b="1" dirty="0">
                <a:solidFill>
                  <a:srgbClr val="000090"/>
                </a:solidFill>
                <a:sym typeface="Wingdings"/>
              </a:rPr>
              <a:t>Kommission Fonds Mission in Europa </a:t>
            </a:r>
            <a:r>
              <a:rPr lang="de-DE" b="1" dirty="0">
                <a:sym typeface="Wingdings"/>
              </a:rPr>
              <a:t>/</a:t>
            </a:r>
          </a:p>
          <a:p>
            <a:r>
              <a:rPr lang="de-DE" dirty="0"/>
              <a:t>	</a:t>
            </a:r>
            <a:r>
              <a:rPr lang="de-DE" b="1" dirty="0" err="1">
                <a:solidFill>
                  <a:srgbClr val="660066"/>
                </a:solidFill>
              </a:rPr>
              <a:t>Committee</a:t>
            </a:r>
            <a:r>
              <a:rPr lang="de-DE" b="1" dirty="0">
                <a:solidFill>
                  <a:srgbClr val="660066"/>
                </a:solidFill>
              </a:rPr>
              <a:t> Fund </a:t>
            </a:r>
            <a:r>
              <a:rPr lang="de-DE" b="1" dirty="0" err="1">
                <a:solidFill>
                  <a:srgbClr val="660066"/>
                </a:solidFill>
              </a:rPr>
              <a:t>for</a:t>
            </a:r>
            <a:r>
              <a:rPr lang="de-DE" b="1" dirty="0">
                <a:solidFill>
                  <a:srgbClr val="660066"/>
                </a:solidFill>
              </a:rPr>
              <a:t> Mission in Europe	</a:t>
            </a:r>
          </a:p>
          <a:p>
            <a:r>
              <a:rPr lang="de-DE" sz="1200" b="1" dirty="0">
                <a:solidFill>
                  <a:srgbClr val="660066"/>
                </a:solidFill>
              </a:rPr>
              <a:t>	</a:t>
            </a:r>
            <a:r>
              <a:rPr lang="de-DE" sz="1200" b="1" dirty="0">
                <a:solidFill>
                  <a:schemeClr val="accent3">
                    <a:lumMod val="50000"/>
                  </a:schemeClr>
                </a:solidFill>
              </a:rPr>
              <a:t>Bishop Harald Rückert (DE – </a:t>
            </a:r>
            <a:r>
              <a:rPr lang="de-DE" sz="1200" b="1" dirty="0" err="1">
                <a:solidFill>
                  <a:schemeClr val="accent3">
                    <a:lumMod val="50000"/>
                  </a:schemeClr>
                </a:solidFill>
              </a:rPr>
              <a:t>chairperson</a:t>
            </a:r>
            <a:r>
              <a:rPr lang="de-DE" sz="1200" b="1" dirty="0">
                <a:solidFill>
                  <a:schemeClr val="accent3">
                    <a:lumMod val="50000"/>
                  </a:schemeClr>
                </a:solidFill>
              </a:rPr>
              <a:t>)</a:t>
            </a:r>
          </a:p>
          <a:p>
            <a:r>
              <a:rPr lang="de-DE" sz="1200" b="1" dirty="0">
                <a:solidFill>
                  <a:schemeClr val="accent2">
                    <a:lumMod val="75000"/>
                  </a:schemeClr>
                </a:solidFill>
              </a:rPr>
              <a:t>	Bishop Christian </a:t>
            </a:r>
            <a:r>
              <a:rPr lang="de-DE" sz="1200" b="1" dirty="0" err="1">
                <a:solidFill>
                  <a:schemeClr val="accent2">
                    <a:lumMod val="75000"/>
                  </a:schemeClr>
                </a:solidFill>
              </a:rPr>
              <a:t>Alsted</a:t>
            </a:r>
            <a:r>
              <a:rPr lang="de-DE" sz="1200" b="1" dirty="0">
                <a:solidFill>
                  <a:schemeClr val="accent2">
                    <a:lumMod val="75000"/>
                  </a:schemeClr>
                </a:solidFill>
              </a:rPr>
              <a:t> (Nordic &amp; Baltic Area)</a:t>
            </a:r>
          </a:p>
          <a:p>
            <a:r>
              <a:rPr lang="de-DE" sz="1200" b="1" dirty="0">
                <a:solidFill>
                  <a:schemeClr val="accent2">
                    <a:lumMod val="75000"/>
                  </a:schemeClr>
                </a:solidFill>
              </a:rPr>
              <a:t>	Bishop Eduard </a:t>
            </a:r>
            <a:r>
              <a:rPr lang="de-DE" sz="1200" b="1" dirty="0" err="1">
                <a:solidFill>
                  <a:schemeClr val="accent2">
                    <a:lumMod val="75000"/>
                  </a:schemeClr>
                </a:solidFill>
              </a:rPr>
              <a:t>Khegay</a:t>
            </a:r>
            <a:r>
              <a:rPr lang="de-DE" sz="1200" b="1" dirty="0">
                <a:solidFill>
                  <a:schemeClr val="accent2">
                    <a:lumMod val="75000"/>
                  </a:schemeClr>
                </a:solidFill>
              </a:rPr>
              <a:t> (</a:t>
            </a:r>
            <a:r>
              <a:rPr lang="de-DE" sz="1200" b="1" dirty="0" err="1">
                <a:solidFill>
                  <a:schemeClr val="accent2">
                    <a:lumMod val="75000"/>
                  </a:schemeClr>
                </a:solidFill>
              </a:rPr>
              <a:t>Eurasia</a:t>
            </a:r>
            <a:r>
              <a:rPr lang="de-DE" sz="1200" b="1" dirty="0">
                <a:solidFill>
                  <a:schemeClr val="accent2">
                    <a:lumMod val="75000"/>
                  </a:schemeClr>
                </a:solidFill>
              </a:rPr>
              <a:t> Area)</a:t>
            </a:r>
          </a:p>
          <a:p>
            <a:r>
              <a:rPr lang="de-DE" sz="1200" b="1" dirty="0">
                <a:solidFill>
                  <a:schemeClr val="accent2">
                    <a:lumMod val="75000"/>
                  </a:schemeClr>
                </a:solidFill>
              </a:rPr>
              <a:t>	Bishop Patrick </a:t>
            </a:r>
            <a:r>
              <a:rPr lang="de-DE" sz="1200" b="1" dirty="0" err="1">
                <a:solidFill>
                  <a:schemeClr val="accent2">
                    <a:lumMod val="75000"/>
                  </a:schemeClr>
                </a:solidFill>
              </a:rPr>
              <a:t>Streiff</a:t>
            </a:r>
            <a:r>
              <a:rPr lang="de-DE" sz="1200" b="1" dirty="0">
                <a:solidFill>
                  <a:schemeClr val="accent2">
                    <a:lumMod val="75000"/>
                  </a:schemeClr>
                </a:solidFill>
              </a:rPr>
              <a:t> (Central &amp; Southern Europe)</a:t>
            </a:r>
          </a:p>
          <a:p>
            <a:r>
              <a:rPr lang="de-DE" sz="1200" b="1" dirty="0">
                <a:solidFill>
                  <a:schemeClr val="accent2">
                    <a:lumMod val="75000"/>
                  </a:schemeClr>
                </a:solidFill>
              </a:rPr>
              <a:t>	Bishop </a:t>
            </a:r>
            <a:r>
              <a:rPr lang="de-DE" sz="1200" b="1" dirty="0" err="1">
                <a:solidFill>
                  <a:schemeClr val="accent2">
                    <a:lumMod val="75000"/>
                  </a:schemeClr>
                </a:solidFill>
              </a:rPr>
              <a:t>Sifredo</a:t>
            </a:r>
            <a:r>
              <a:rPr lang="de-DE" sz="1200" b="1" dirty="0">
                <a:solidFill>
                  <a:schemeClr val="accent2">
                    <a:lumMod val="75000"/>
                  </a:schemeClr>
                </a:solidFill>
              </a:rPr>
              <a:t> Teixeira (PT – also </a:t>
            </a:r>
            <a:r>
              <a:rPr lang="de-DE" sz="1200" b="1" dirty="0" err="1">
                <a:solidFill>
                  <a:schemeClr val="accent2">
                    <a:lumMod val="75000"/>
                  </a:schemeClr>
                </a:solidFill>
              </a:rPr>
              <a:t>representing</a:t>
            </a:r>
            <a:r>
              <a:rPr lang="de-DE" sz="1200" b="1" dirty="0">
                <a:solidFill>
                  <a:schemeClr val="accent2">
                    <a:lumMod val="75000"/>
                  </a:schemeClr>
                </a:solidFill>
              </a:rPr>
              <a:t> IT, ES)</a:t>
            </a:r>
          </a:p>
          <a:p>
            <a:r>
              <a:rPr lang="de-DE" sz="1200" b="1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de-DE" sz="1200" b="1" dirty="0" err="1">
                <a:solidFill>
                  <a:schemeClr val="accent2">
                    <a:lumMod val="75000"/>
                  </a:schemeClr>
                </a:solidFill>
              </a:rPr>
              <a:t>Rev</a:t>
            </a:r>
            <a:r>
              <a:rPr lang="de-DE" sz="1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1200" b="1" dirty="0" err="1">
                <a:solidFill>
                  <a:schemeClr val="accent2">
                    <a:lumMod val="75000"/>
                  </a:schemeClr>
                </a:solidFill>
              </a:rPr>
              <a:t>Üllas</a:t>
            </a:r>
            <a:r>
              <a:rPr lang="de-DE" sz="1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1200" b="1" dirty="0" err="1">
                <a:solidFill>
                  <a:schemeClr val="accent2">
                    <a:lumMod val="75000"/>
                  </a:schemeClr>
                </a:solidFill>
              </a:rPr>
              <a:t>Tankler</a:t>
            </a:r>
            <a:r>
              <a:rPr lang="de-DE" sz="1200" b="1" dirty="0">
                <a:solidFill>
                  <a:schemeClr val="accent2">
                    <a:lumMod val="75000"/>
                  </a:schemeClr>
                </a:solidFill>
              </a:rPr>
              <a:t> (GBGM)</a:t>
            </a:r>
          </a:p>
          <a:p>
            <a:r>
              <a:rPr lang="de-DE" sz="1200" b="1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de-DE" sz="1200" b="1" dirty="0" err="1">
                <a:solidFill>
                  <a:srgbClr val="FF0000"/>
                </a:solidFill>
              </a:rPr>
              <a:t>to</a:t>
            </a:r>
            <a:r>
              <a:rPr lang="de-DE" sz="1200" b="1" dirty="0">
                <a:solidFill>
                  <a:srgbClr val="FF0000"/>
                </a:solidFill>
              </a:rPr>
              <a:t> </a:t>
            </a:r>
            <a:r>
              <a:rPr lang="de-DE" sz="1200" b="1" dirty="0" err="1">
                <a:solidFill>
                  <a:srgbClr val="FF0000"/>
                </a:solidFill>
              </a:rPr>
              <a:t>be</a:t>
            </a:r>
            <a:r>
              <a:rPr lang="de-DE" sz="1200" b="1" dirty="0">
                <a:solidFill>
                  <a:srgbClr val="FF0000"/>
                </a:solidFill>
              </a:rPr>
              <a:t> </a:t>
            </a:r>
            <a:r>
              <a:rPr lang="de-DE" sz="1200" b="1" dirty="0" err="1">
                <a:solidFill>
                  <a:srgbClr val="FF0000"/>
                </a:solidFill>
              </a:rPr>
              <a:t>named</a:t>
            </a:r>
            <a:r>
              <a:rPr lang="de-DE" sz="1200" b="1" dirty="0">
                <a:solidFill>
                  <a:srgbClr val="FF0000"/>
                </a:solidFill>
              </a:rPr>
              <a:t> (United </a:t>
            </a:r>
            <a:r>
              <a:rPr lang="de-DE" sz="1200" b="1" dirty="0" err="1">
                <a:solidFill>
                  <a:srgbClr val="FF0000"/>
                </a:solidFill>
              </a:rPr>
              <a:t>Kingdom</a:t>
            </a:r>
            <a:r>
              <a:rPr lang="de-DE" sz="1200" b="1" dirty="0">
                <a:solidFill>
                  <a:srgbClr val="FF0000"/>
                </a:solidFill>
              </a:rPr>
              <a:t>)</a:t>
            </a:r>
          </a:p>
          <a:p>
            <a:r>
              <a:rPr lang="de-DE" sz="1200" b="1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de-DE" sz="1200" b="1" dirty="0" err="1">
                <a:solidFill>
                  <a:schemeClr val="accent2">
                    <a:lumMod val="75000"/>
                  </a:schemeClr>
                </a:solidFill>
              </a:rPr>
              <a:t>Rev</a:t>
            </a:r>
            <a:r>
              <a:rPr lang="de-DE" sz="1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1200" b="1" dirty="0" err="1">
                <a:solidFill>
                  <a:schemeClr val="accent2">
                    <a:lumMod val="75000"/>
                  </a:schemeClr>
                </a:solidFill>
              </a:rPr>
              <a:t>Oyvind</a:t>
            </a:r>
            <a:r>
              <a:rPr lang="de-DE" sz="1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1200" b="1" dirty="0" err="1">
                <a:solidFill>
                  <a:schemeClr val="accent2">
                    <a:lumMod val="75000"/>
                  </a:schemeClr>
                </a:solidFill>
              </a:rPr>
              <a:t>Aske</a:t>
            </a:r>
            <a:r>
              <a:rPr lang="de-DE" sz="1200" b="1" dirty="0">
                <a:solidFill>
                  <a:schemeClr val="accent2">
                    <a:lumMod val="75000"/>
                  </a:schemeClr>
                </a:solidFill>
              </a:rPr>
              <a:t> (</a:t>
            </a:r>
            <a:r>
              <a:rPr lang="de-DE" sz="1200" b="1" dirty="0" err="1">
                <a:solidFill>
                  <a:schemeClr val="accent2">
                    <a:lumMod val="75000"/>
                  </a:schemeClr>
                </a:solidFill>
              </a:rPr>
              <a:t>Misjonsselskap</a:t>
            </a:r>
            <a:r>
              <a:rPr lang="de-DE" sz="1200" b="1" dirty="0">
                <a:solidFill>
                  <a:schemeClr val="accent2">
                    <a:lumMod val="75000"/>
                  </a:schemeClr>
                </a:solidFill>
              </a:rPr>
              <a:t> NO)</a:t>
            </a:r>
          </a:p>
          <a:p>
            <a:r>
              <a:rPr lang="de-DE" sz="1200" b="1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de-DE" sz="1200" b="1" dirty="0" err="1">
                <a:solidFill>
                  <a:schemeClr val="accent2">
                    <a:lumMod val="75000"/>
                  </a:schemeClr>
                </a:solidFill>
              </a:rPr>
              <a:t>Rev</a:t>
            </a:r>
            <a:r>
              <a:rPr lang="de-DE" sz="1200" b="1" dirty="0">
                <a:solidFill>
                  <a:schemeClr val="accent2">
                    <a:lumMod val="75000"/>
                  </a:schemeClr>
                </a:solidFill>
              </a:rPr>
              <a:t> Frank Aichele (Weltmission DE)</a:t>
            </a:r>
          </a:p>
          <a:p>
            <a:r>
              <a:rPr lang="de-DE" sz="1200" b="1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de-DE" sz="1200" b="1" dirty="0" err="1">
                <a:solidFill>
                  <a:schemeClr val="accent2">
                    <a:lumMod val="75000"/>
                  </a:schemeClr>
                </a:solidFill>
              </a:rPr>
              <a:t>Mr</a:t>
            </a:r>
            <a:r>
              <a:rPr lang="de-DE" sz="1200" b="1" dirty="0">
                <a:solidFill>
                  <a:schemeClr val="accent2">
                    <a:lumMod val="75000"/>
                  </a:schemeClr>
                </a:solidFill>
              </a:rPr>
              <a:t> David </a:t>
            </a:r>
            <a:r>
              <a:rPr lang="de-DE" sz="1200" b="1" dirty="0" err="1">
                <a:solidFill>
                  <a:schemeClr val="accent2">
                    <a:lumMod val="75000"/>
                  </a:schemeClr>
                </a:solidFill>
              </a:rPr>
              <a:t>Chlupacek</a:t>
            </a:r>
            <a:r>
              <a:rPr lang="de-DE" sz="1200" b="1" dirty="0">
                <a:solidFill>
                  <a:schemeClr val="accent2">
                    <a:lumMod val="75000"/>
                  </a:schemeClr>
                </a:solidFill>
              </a:rPr>
              <a:t> (Central &amp; Southern Europe)</a:t>
            </a:r>
          </a:p>
          <a:p>
            <a:r>
              <a:rPr lang="de-DE" sz="1200" b="1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de-DE" sz="1200" b="1" dirty="0" err="1">
                <a:solidFill>
                  <a:schemeClr val="accent2">
                    <a:lumMod val="75000"/>
                  </a:schemeClr>
                </a:solidFill>
              </a:rPr>
              <a:t>Mr</a:t>
            </a:r>
            <a:r>
              <a:rPr lang="de-DE" sz="1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1200" b="1">
                <a:solidFill>
                  <a:schemeClr val="accent2">
                    <a:lumMod val="75000"/>
                  </a:schemeClr>
                </a:solidFill>
              </a:rPr>
              <a:t>Ueli Bachmann (</a:t>
            </a:r>
            <a:r>
              <a:rPr lang="de-DE" sz="1200" b="1" dirty="0" err="1">
                <a:solidFill>
                  <a:schemeClr val="accent2">
                    <a:lumMod val="75000"/>
                  </a:schemeClr>
                </a:solidFill>
              </a:rPr>
              <a:t>Connexio</a:t>
            </a:r>
            <a:r>
              <a:rPr lang="de-DE" sz="1200" b="1" dirty="0">
                <a:solidFill>
                  <a:schemeClr val="accent2">
                    <a:lumMod val="75000"/>
                  </a:schemeClr>
                </a:solidFill>
              </a:rPr>
              <a:t> CH)</a:t>
            </a:r>
          </a:p>
          <a:p>
            <a:r>
              <a:rPr lang="de-DE" sz="1200" b="1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de-DE" sz="1200" b="1" dirty="0" err="1"/>
              <a:t>Mr</a:t>
            </a:r>
            <a:r>
              <a:rPr lang="de-DE" sz="1200" b="1" dirty="0"/>
              <a:t> Urs Schweizer (Manager)</a:t>
            </a:r>
          </a:p>
          <a:p>
            <a:r>
              <a:rPr lang="de-DE" sz="1200" b="1" dirty="0">
                <a:solidFill>
                  <a:schemeClr val="accent2">
                    <a:lumMod val="75000"/>
                  </a:schemeClr>
                </a:solidFill>
              </a:rPr>
              <a:t>	</a:t>
            </a:r>
          </a:p>
          <a:p>
            <a:r>
              <a:rPr lang="de-DE" sz="1200" b="1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endParaRPr lang="de-DE" sz="1200" b="1" dirty="0"/>
          </a:p>
          <a:p>
            <a:endParaRPr lang="de-DE" b="1" dirty="0">
              <a:solidFill>
                <a:srgbClr val="660066"/>
              </a:solidFill>
            </a:endParaRPr>
          </a:p>
          <a:p>
            <a:endParaRPr lang="de-DE" dirty="0"/>
          </a:p>
        </p:txBody>
      </p:sp>
      <p:pic>
        <p:nvPicPr>
          <p:cNvPr id="23" name="Bild 2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2225" y="6121417"/>
            <a:ext cx="3126108" cy="63153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4857F7A-0E6C-744B-87FA-91244DFD8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01" y="65388"/>
            <a:ext cx="792056" cy="83977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2EECC3A1-60D1-5446-B005-340205C7B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133" y="1847853"/>
            <a:ext cx="4013200" cy="3263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20135" y="52503"/>
            <a:ext cx="7577010" cy="839771"/>
          </a:xfrm>
        </p:spPr>
        <p:txBody>
          <a:bodyPr anchor="t">
            <a:normAutofit/>
          </a:bodyPr>
          <a:lstStyle/>
          <a:p>
            <a:pPr algn="l"/>
            <a:r>
              <a:rPr lang="de-DE" sz="2400" b="1" dirty="0">
                <a:solidFill>
                  <a:srgbClr val="000090"/>
                </a:solidFill>
              </a:rPr>
              <a:t>Fonds Mission in Europa</a:t>
            </a:r>
            <a:r>
              <a:rPr lang="de-DE" sz="2400" b="1" dirty="0"/>
              <a:t> /</a:t>
            </a:r>
            <a:r>
              <a:rPr lang="de-DE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2400" b="1" dirty="0">
                <a:solidFill>
                  <a:srgbClr val="660066"/>
                </a:solidFill>
              </a:rPr>
              <a:t>Fund </a:t>
            </a:r>
            <a:r>
              <a:rPr lang="de-DE" sz="2400" b="1" dirty="0" err="1">
                <a:solidFill>
                  <a:srgbClr val="660066"/>
                </a:solidFill>
              </a:rPr>
              <a:t>for</a:t>
            </a:r>
            <a:r>
              <a:rPr lang="de-DE" sz="2400" b="1" dirty="0">
                <a:solidFill>
                  <a:srgbClr val="660066"/>
                </a:solidFill>
              </a:rPr>
              <a:t> Mission in Europe</a:t>
            </a:r>
            <a:br>
              <a:rPr lang="de-DE" sz="2400" b="1" dirty="0">
                <a:solidFill>
                  <a:srgbClr val="660066"/>
                </a:solidFill>
              </a:rPr>
            </a:br>
            <a:r>
              <a:rPr lang="de-DE" sz="1500" b="1" dirty="0">
                <a:solidFill>
                  <a:srgbClr val="000090"/>
                </a:solidFill>
              </a:rPr>
              <a:t>Einander helfen – von einander lernen   </a:t>
            </a:r>
            <a:r>
              <a:rPr lang="de-DE" sz="1500" b="1" dirty="0"/>
              <a:t>/</a:t>
            </a:r>
            <a:r>
              <a:rPr lang="de-DE" sz="1500" b="1" dirty="0">
                <a:solidFill>
                  <a:srgbClr val="000090"/>
                </a:solidFill>
              </a:rPr>
              <a:t> </a:t>
            </a:r>
            <a:r>
              <a:rPr lang="de-DE" sz="500" b="1" dirty="0">
                <a:solidFill>
                  <a:srgbClr val="000090"/>
                </a:solidFill>
              </a:rPr>
              <a:t> </a:t>
            </a:r>
            <a:r>
              <a:rPr lang="de-DE" sz="1500" b="1" dirty="0">
                <a:solidFill>
                  <a:srgbClr val="000090"/>
                </a:solidFill>
              </a:rPr>
              <a:t> </a:t>
            </a:r>
            <a:r>
              <a:rPr lang="de-DE" sz="1500" b="1" dirty="0">
                <a:solidFill>
                  <a:srgbClr val="660066"/>
                </a:solidFill>
              </a:rPr>
              <a:t>To </a:t>
            </a:r>
            <a:r>
              <a:rPr lang="de-DE" sz="1500" b="1" dirty="0" err="1">
                <a:solidFill>
                  <a:srgbClr val="660066"/>
                </a:solidFill>
              </a:rPr>
              <a:t>help</a:t>
            </a:r>
            <a:r>
              <a:rPr lang="de-DE" sz="1500" b="1" dirty="0">
                <a:solidFill>
                  <a:srgbClr val="660066"/>
                </a:solidFill>
              </a:rPr>
              <a:t> </a:t>
            </a:r>
            <a:r>
              <a:rPr lang="de-DE" sz="1500" b="1" dirty="0" err="1">
                <a:solidFill>
                  <a:srgbClr val="660066"/>
                </a:solidFill>
              </a:rPr>
              <a:t>one</a:t>
            </a:r>
            <a:r>
              <a:rPr lang="de-DE" sz="1500" b="1" dirty="0">
                <a:solidFill>
                  <a:srgbClr val="660066"/>
                </a:solidFill>
              </a:rPr>
              <a:t> </a:t>
            </a:r>
            <a:r>
              <a:rPr lang="de-DE" sz="1500" b="1" dirty="0" err="1">
                <a:solidFill>
                  <a:srgbClr val="660066"/>
                </a:solidFill>
              </a:rPr>
              <a:t>another</a:t>
            </a:r>
            <a:r>
              <a:rPr lang="de-DE" sz="1500" b="1" dirty="0">
                <a:solidFill>
                  <a:srgbClr val="660066"/>
                </a:solidFill>
              </a:rPr>
              <a:t> – to </a:t>
            </a:r>
            <a:r>
              <a:rPr lang="de-DE" sz="1500" b="1" dirty="0" err="1">
                <a:solidFill>
                  <a:srgbClr val="660066"/>
                </a:solidFill>
              </a:rPr>
              <a:t>learn</a:t>
            </a:r>
            <a:r>
              <a:rPr lang="de-DE" sz="1500" b="1" dirty="0">
                <a:solidFill>
                  <a:srgbClr val="660066"/>
                </a:solidFill>
              </a:rPr>
              <a:t> </a:t>
            </a:r>
            <a:r>
              <a:rPr lang="de-DE" sz="1500" b="1" dirty="0" err="1">
                <a:solidFill>
                  <a:srgbClr val="660066"/>
                </a:solidFill>
              </a:rPr>
              <a:t>from</a:t>
            </a:r>
            <a:r>
              <a:rPr lang="de-DE" sz="1500" b="1" dirty="0">
                <a:solidFill>
                  <a:srgbClr val="660066"/>
                </a:solidFill>
              </a:rPr>
              <a:t> </a:t>
            </a:r>
            <a:r>
              <a:rPr lang="de-DE" sz="1500" b="1" dirty="0" err="1">
                <a:solidFill>
                  <a:srgbClr val="660066"/>
                </a:solidFill>
              </a:rPr>
              <a:t>one</a:t>
            </a:r>
            <a:r>
              <a:rPr lang="de-DE" sz="1500" b="1" dirty="0">
                <a:solidFill>
                  <a:srgbClr val="660066"/>
                </a:solidFill>
              </a:rPr>
              <a:t> </a:t>
            </a:r>
            <a:r>
              <a:rPr lang="de-DE" sz="1500" b="1" dirty="0" err="1">
                <a:solidFill>
                  <a:srgbClr val="660066"/>
                </a:solidFill>
              </a:rPr>
              <a:t>another</a:t>
            </a:r>
            <a:r>
              <a:rPr lang="de-DE" sz="1500" b="1" dirty="0">
                <a:solidFill>
                  <a:srgbClr val="660066"/>
                </a:solidFill>
              </a:rPr>
              <a:t>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-27570" y="1183256"/>
            <a:ext cx="8830198" cy="62962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de-DE" b="1" dirty="0">
                <a:solidFill>
                  <a:srgbClr val="000090"/>
                </a:solidFill>
              </a:rPr>
              <a:t>Geschichte und Ziele FMIE </a:t>
            </a:r>
            <a:r>
              <a:rPr lang="de-DE" b="1" dirty="0"/>
              <a:t>/ </a:t>
            </a:r>
            <a:r>
              <a:rPr lang="de-DE" b="1" dirty="0" err="1">
                <a:solidFill>
                  <a:srgbClr val="660066"/>
                </a:solidFill>
              </a:rPr>
              <a:t>History</a:t>
            </a:r>
            <a:r>
              <a:rPr lang="de-DE" b="1" dirty="0">
                <a:solidFill>
                  <a:srgbClr val="660066"/>
                </a:solidFill>
              </a:rPr>
              <a:t> and </a:t>
            </a:r>
            <a:r>
              <a:rPr lang="de-DE" b="1" dirty="0" err="1">
                <a:solidFill>
                  <a:srgbClr val="660066"/>
                </a:solidFill>
              </a:rPr>
              <a:t>Aims</a:t>
            </a:r>
            <a:r>
              <a:rPr lang="de-DE" b="1" dirty="0">
                <a:solidFill>
                  <a:srgbClr val="660066"/>
                </a:solidFill>
              </a:rPr>
              <a:t> FMIE</a:t>
            </a:r>
          </a:p>
        </p:txBody>
      </p:sp>
      <p:cxnSp>
        <p:nvCxnSpPr>
          <p:cNvPr id="6" name="Gerade Verbindung 5"/>
          <p:cNvCxnSpPr/>
          <p:nvPr/>
        </p:nvCxnSpPr>
        <p:spPr>
          <a:xfrm>
            <a:off x="1109790" y="892274"/>
            <a:ext cx="7961024" cy="1588"/>
          </a:xfrm>
          <a:prstGeom prst="line">
            <a:avLst/>
          </a:prstGeom>
          <a:ln>
            <a:solidFill>
              <a:srgbClr val="660066"/>
            </a:solidFill>
          </a:ln>
          <a:effectLst>
            <a:outerShdw blurRad="40000" dist="32639" dir="5400000" rotWithShape="0">
              <a:srgbClr val="660066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 rot="5400000">
            <a:off x="5937550" y="3756025"/>
            <a:ext cx="5992269" cy="1588"/>
          </a:xfrm>
          <a:prstGeom prst="line">
            <a:avLst/>
          </a:prstGeom>
          <a:ln>
            <a:solidFill>
              <a:srgbClr val="000090"/>
            </a:solidFill>
          </a:ln>
          <a:effectLst>
            <a:outerShdw blurRad="50800" dist="38100" dir="5400000" algn="br">
              <a:srgbClr val="00009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10270" y="5355504"/>
            <a:ext cx="37338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1" name="Bogen 20"/>
          <p:cNvSpPr>
            <a:spLocks noChangeAspect="1"/>
          </p:cNvSpPr>
          <p:nvPr/>
        </p:nvSpPr>
        <p:spPr>
          <a:xfrm>
            <a:off x="8802628" y="760684"/>
            <a:ext cx="287056" cy="277178"/>
          </a:xfrm>
          <a:prstGeom prst="arc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1289" y="1939974"/>
            <a:ext cx="4753211" cy="2771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Times" charset="0"/>
              <a:buNone/>
              <a:tabLst/>
              <a:defRPr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charset="0"/>
                <a:ea typeface="+mn-ea"/>
                <a:cs typeface="+mn-cs"/>
              </a:rPr>
              <a:t>	</a:t>
            </a:r>
            <a:endParaRPr kumimoji="0" lang="de-DE" sz="3200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-20423" y="2078904"/>
            <a:ext cx="882305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chemeClr val="accent2">
                    <a:lumMod val="75000"/>
                  </a:schemeClr>
                </a:solidFill>
              </a:rPr>
              <a:t>1990	</a:t>
            </a:r>
            <a:r>
              <a:rPr lang="de-DE" b="1" dirty="0">
                <a:solidFill>
                  <a:srgbClr val="000090"/>
                </a:solidFill>
              </a:rPr>
              <a:t>Gründung </a:t>
            </a:r>
            <a:r>
              <a:rPr lang="de-DE" b="1" dirty="0"/>
              <a:t>/ </a:t>
            </a:r>
            <a:r>
              <a:rPr lang="de-DE" b="1" dirty="0">
                <a:solidFill>
                  <a:srgbClr val="660066"/>
                </a:solidFill>
              </a:rPr>
              <a:t>Establishment</a:t>
            </a:r>
          </a:p>
          <a:p>
            <a:r>
              <a:rPr lang="de-DE" b="1" dirty="0">
                <a:solidFill>
                  <a:srgbClr val="000090"/>
                </a:solidFill>
              </a:rPr>
              <a:t>		</a:t>
            </a:r>
            <a:r>
              <a:rPr lang="de-DE" b="1" dirty="0">
                <a:sym typeface="Wingdings"/>
              </a:rPr>
              <a:t></a:t>
            </a:r>
            <a:r>
              <a:rPr lang="de-DE" b="1" dirty="0">
                <a:solidFill>
                  <a:srgbClr val="000090"/>
                </a:solidFill>
                <a:sym typeface="Wingdings"/>
              </a:rPr>
              <a:t>	Instrument der finanziellen Solidarität zwischen West und Ost</a:t>
            </a:r>
            <a:r>
              <a:rPr lang="de-DE" b="1" dirty="0">
                <a:sym typeface="Wingdings"/>
              </a:rPr>
              <a:t>/</a:t>
            </a:r>
          </a:p>
          <a:p>
            <a:r>
              <a:rPr lang="de-DE" b="1" dirty="0">
                <a:solidFill>
                  <a:srgbClr val="000090"/>
                </a:solidFill>
                <a:sym typeface="Wingdings"/>
              </a:rPr>
              <a:t>			</a:t>
            </a:r>
            <a:r>
              <a:rPr lang="de-DE" b="1" dirty="0">
                <a:solidFill>
                  <a:srgbClr val="660066"/>
                </a:solidFill>
                <a:sym typeface="Wingdings"/>
              </a:rPr>
              <a:t>Instrument of </a:t>
            </a:r>
            <a:r>
              <a:rPr lang="de-DE" b="1" dirty="0" err="1">
                <a:solidFill>
                  <a:srgbClr val="660066"/>
                </a:solidFill>
                <a:sym typeface="Wingdings"/>
              </a:rPr>
              <a:t>financial</a:t>
            </a:r>
            <a:r>
              <a:rPr lang="de-DE" b="1" dirty="0">
                <a:solidFill>
                  <a:srgbClr val="660066"/>
                </a:solidFill>
                <a:sym typeface="Wingdings"/>
              </a:rPr>
              <a:t> </a:t>
            </a:r>
            <a:r>
              <a:rPr lang="de-DE" b="1" dirty="0" err="1">
                <a:solidFill>
                  <a:srgbClr val="660066"/>
                </a:solidFill>
                <a:sym typeface="Wingdings"/>
              </a:rPr>
              <a:t>solidarity</a:t>
            </a:r>
            <a:r>
              <a:rPr lang="de-DE" b="1" dirty="0">
                <a:solidFill>
                  <a:srgbClr val="660066"/>
                </a:solidFill>
                <a:sym typeface="Wingdings"/>
              </a:rPr>
              <a:t> </a:t>
            </a:r>
            <a:r>
              <a:rPr lang="de-DE" b="1" dirty="0" err="1">
                <a:solidFill>
                  <a:srgbClr val="660066"/>
                </a:solidFill>
                <a:sym typeface="Wingdings"/>
              </a:rPr>
              <a:t>between</a:t>
            </a:r>
            <a:r>
              <a:rPr lang="de-DE" b="1" dirty="0">
                <a:solidFill>
                  <a:srgbClr val="660066"/>
                </a:solidFill>
                <a:sym typeface="Wingdings"/>
              </a:rPr>
              <a:t> West and East</a:t>
            </a:r>
            <a:r>
              <a:rPr lang="de-DE" b="1" dirty="0">
                <a:solidFill>
                  <a:srgbClr val="000090"/>
                </a:solidFill>
              </a:rPr>
              <a:t>	</a:t>
            </a:r>
          </a:p>
          <a:p>
            <a:endParaRPr lang="de-DE" sz="1200" b="1" dirty="0">
              <a:solidFill>
                <a:srgbClr val="000090"/>
              </a:solidFill>
            </a:endParaRPr>
          </a:p>
          <a:p>
            <a:r>
              <a:rPr lang="de-DE" b="1" dirty="0">
                <a:solidFill>
                  <a:schemeClr val="accent2">
                    <a:lumMod val="75000"/>
                  </a:schemeClr>
                </a:solidFill>
              </a:rPr>
              <a:t>2005	</a:t>
            </a:r>
            <a:r>
              <a:rPr lang="de-DE" b="1" dirty="0">
                <a:solidFill>
                  <a:srgbClr val="000090"/>
                </a:solidFill>
              </a:rPr>
              <a:t>Neuausrichtung </a:t>
            </a:r>
            <a:r>
              <a:rPr lang="de-DE" b="1" dirty="0"/>
              <a:t>/ </a:t>
            </a:r>
            <a:r>
              <a:rPr lang="de-DE" b="1" dirty="0">
                <a:solidFill>
                  <a:srgbClr val="660066"/>
                </a:solidFill>
              </a:rPr>
              <a:t>New </a:t>
            </a:r>
            <a:r>
              <a:rPr lang="de-DE" b="1" dirty="0" err="1">
                <a:solidFill>
                  <a:srgbClr val="660066"/>
                </a:solidFill>
              </a:rPr>
              <a:t>Alignment</a:t>
            </a:r>
            <a:endParaRPr lang="de-DE" b="1" dirty="0">
              <a:solidFill>
                <a:srgbClr val="660066"/>
              </a:solidFill>
            </a:endParaRPr>
          </a:p>
          <a:p>
            <a:r>
              <a:rPr lang="de-DE" b="1" dirty="0">
                <a:solidFill>
                  <a:srgbClr val="000090"/>
                </a:solidFill>
              </a:rPr>
              <a:t>		</a:t>
            </a:r>
            <a:r>
              <a:rPr lang="de-DE" b="1" dirty="0">
                <a:sym typeface="Wingdings"/>
              </a:rPr>
              <a:t></a:t>
            </a:r>
            <a:r>
              <a:rPr lang="de-DE" b="1" dirty="0">
                <a:solidFill>
                  <a:srgbClr val="000090"/>
                </a:solidFill>
                <a:sym typeface="Wingdings"/>
              </a:rPr>
              <a:t>	Aufbau neuer Gemeinden </a:t>
            </a:r>
            <a:r>
              <a:rPr lang="de-DE" b="1" dirty="0">
                <a:sym typeface="Wingdings"/>
              </a:rPr>
              <a:t>/ </a:t>
            </a:r>
            <a:r>
              <a:rPr lang="de-DE" b="1" dirty="0" err="1">
                <a:solidFill>
                  <a:srgbClr val="660066"/>
                </a:solidFill>
                <a:sym typeface="Wingdings"/>
              </a:rPr>
              <a:t>Establishing</a:t>
            </a:r>
            <a:r>
              <a:rPr lang="de-DE" b="1" dirty="0">
                <a:solidFill>
                  <a:srgbClr val="660066"/>
                </a:solidFill>
                <a:sym typeface="Wingdings"/>
              </a:rPr>
              <a:t> </a:t>
            </a:r>
            <a:r>
              <a:rPr lang="de-DE" b="1" dirty="0" err="1">
                <a:solidFill>
                  <a:srgbClr val="660066"/>
                </a:solidFill>
                <a:sym typeface="Wingdings"/>
              </a:rPr>
              <a:t>new</a:t>
            </a:r>
            <a:r>
              <a:rPr lang="de-DE" b="1" dirty="0">
                <a:solidFill>
                  <a:srgbClr val="660066"/>
                </a:solidFill>
                <a:sym typeface="Wingdings"/>
              </a:rPr>
              <a:t> </a:t>
            </a:r>
            <a:r>
              <a:rPr lang="de-DE" b="1" dirty="0" err="1">
                <a:solidFill>
                  <a:srgbClr val="660066"/>
                </a:solidFill>
                <a:sym typeface="Wingdings"/>
              </a:rPr>
              <a:t>churches</a:t>
            </a:r>
            <a:r>
              <a:rPr lang="de-DE" b="1" dirty="0">
                <a:solidFill>
                  <a:srgbClr val="000090"/>
                </a:solidFill>
              </a:rPr>
              <a:t>	</a:t>
            </a:r>
          </a:p>
          <a:p>
            <a:r>
              <a:rPr lang="de-DE" b="1" dirty="0">
                <a:solidFill>
                  <a:srgbClr val="000090"/>
                </a:solidFill>
              </a:rPr>
              <a:t>		</a:t>
            </a:r>
            <a:r>
              <a:rPr lang="de-DE" b="1" dirty="0">
                <a:sym typeface="Wingdings"/>
              </a:rPr>
              <a:t></a:t>
            </a:r>
            <a:r>
              <a:rPr lang="de-DE" b="1" dirty="0">
                <a:solidFill>
                  <a:srgbClr val="000090"/>
                </a:solidFill>
                <a:sym typeface="Wingdings"/>
              </a:rPr>
              <a:t>	Neubelebung bestehender Gemeinden </a:t>
            </a:r>
            <a:r>
              <a:rPr lang="de-DE" b="1" dirty="0">
                <a:sym typeface="Wingdings"/>
              </a:rPr>
              <a:t>/ </a:t>
            </a:r>
            <a:r>
              <a:rPr lang="de-DE" b="1" dirty="0" err="1">
                <a:solidFill>
                  <a:srgbClr val="660066"/>
                </a:solidFill>
                <a:sym typeface="Wingdings"/>
              </a:rPr>
              <a:t>Reinvigorating</a:t>
            </a:r>
            <a:r>
              <a:rPr lang="de-DE" b="1" dirty="0">
                <a:solidFill>
                  <a:srgbClr val="660066"/>
                </a:solidFill>
                <a:sym typeface="Wingdings"/>
              </a:rPr>
              <a:t> </a:t>
            </a:r>
            <a:r>
              <a:rPr lang="de-DE" b="1" dirty="0" err="1">
                <a:solidFill>
                  <a:srgbClr val="660066"/>
                </a:solidFill>
                <a:sym typeface="Wingdings"/>
              </a:rPr>
              <a:t>existing</a:t>
            </a:r>
            <a:r>
              <a:rPr lang="de-DE" b="1" dirty="0">
                <a:solidFill>
                  <a:srgbClr val="660066"/>
                </a:solidFill>
                <a:sym typeface="Wingdings"/>
              </a:rPr>
              <a:t> </a:t>
            </a:r>
            <a:r>
              <a:rPr lang="de-DE" b="1" dirty="0" err="1">
                <a:solidFill>
                  <a:srgbClr val="660066"/>
                </a:solidFill>
                <a:sym typeface="Wingdings"/>
              </a:rPr>
              <a:t>churches</a:t>
            </a:r>
            <a:endParaRPr lang="de-DE" b="1" dirty="0">
              <a:solidFill>
                <a:srgbClr val="000090"/>
              </a:solidFill>
            </a:endParaRPr>
          </a:p>
          <a:p>
            <a:r>
              <a:rPr lang="de-DE" b="1" dirty="0">
                <a:solidFill>
                  <a:srgbClr val="000090"/>
                </a:solidFill>
              </a:rPr>
              <a:t>		</a:t>
            </a:r>
            <a:r>
              <a:rPr lang="de-DE" b="1" dirty="0">
                <a:sym typeface="Wingdings"/>
              </a:rPr>
              <a:t></a:t>
            </a:r>
            <a:r>
              <a:rPr lang="de-DE" b="1" dirty="0">
                <a:solidFill>
                  <a:srgbClr val="000090"/>
                </a:solidFill>
                <a:sym typeface="Wingdings"/>
              </a:rPr>
              <a:t>	Unterstützung neuer missionarischer und diakonischer Initiativen </a:t>
            </a:r>
            <a:r>
              <a:rPr lang="de-DE" b="1" dirty="0">
                <a:sym typeface="Wingdings"/>
              </a:rPr>
              <a:t>/ </a:t>
            </a:r>
          </a:p>
          <a:p>
            <a:r>
              <a:rPr lang="de-DE" b="1" dirty="0">
                <a:solidFill>
                  <a:srgbClr val="660066"/>
                </a:solidFill>
                <a:sym typeface="Wingdings"/>
              </a:rPr>
              <a:t>			</a:t>
            </a:r>
            <a:r>
              <a:rPr lang="de-DE" b="1" dirty="0" err="1">
                <a:solidFill>
                  <a:srgbClr val="660066"/>
                </a:solidFill>
                <a:sym typeface="Wingdings"/>
              </a:rPr>
              <a:t>Supporting</a:t>
            </a:r>
            <a:r>
              <a:rPr lang="de-DE" b="1" dirty="0">
                <a:solidFill>
                  <a:srgbClr val="660066"/>
                </a:solidFill>
                <a:sym typeface="Wingdings"/>
              </a:rPr>
              <a:t> </a:t>
            </a:r>
            <a:r>
              <a:rPr lang="de-DE" b="1" dirty="0" err="1">
                <a:solidFill>
                  <a:srgbClr val="660066"/>
                </a:solidFill>
                <a:sym typeface="Wingdings"/>
              </a:rPr>
              <a:t>new</a:t>
            </a:r>
            <a:r>
              <a:rPr lang="de-DE" b="1" dirty="0">
                <a:solidFill>
                  <a:srgbClr val="660066"/>
                </a:solidFill>
                <a:sym typeface="Wingdings"/>
              </a:rPr>
              <a:t> </a:t>
            </a:r>
            <a:r>
              <a:rPr lang="de-DE" b="1" dirty="0" err="1">
                <a:solidFill>
                  <a:srgbClr val="660066"/>
                </a:solidFill>
                <a:sym typeface="Wingdings"/>
              </a:rPr>
              <a:t>mission</a:t>
            </a:r>
            <a:r>
              <a:rPr lang="de-DE" b="1" dirty="0">
                <a:solidFill>
                  <a:srgbClr val="660066"/>
                </a:solidFill>
                <a:sym typeface="Wingdings"/>
              </a:rPr>
              <a:t> and </a:t>
            </a:r>
            <a:r>
              <a:rPr lang="de-DE" b="1" dirty="0" err="1">
                <a:solidFill>
                  <a:srgbClr val="660066"/>
                </a:solidFill>
                <a:sym typeface="Wingdings"/>
              </a:rPr>
              <a:t>diaconal</a:t>
            </a:r>
            <a:r>
              <a:rPr lang="de-DE" b="1" dirty="0">
                <a:solidFill>
                  <a:srgbClr val="660066"/>
                </a:solidFill>
                <a:sym typeface="Wingdings"/>
              </a:rPr>
              <a:t> initiatives</a:t>
            </a:r>
          </a:p>
          <a:p>
            <a:r>
              <a:rPr lang="de-DE" b="1" dirty="0">
                <a:solidFill>
                  <a:srgbClr val="000090"/>
                </a:solidFill>
              </a:rPr>
              <a:t>		</a:t>
            </a:r>
            <a:r>
              <a:rPr lang="de-DE" b="1" dirty="0">
                <a:sym typeface="Wingdings"/>
              </a:rPr>
              <a:t></a:t>
            </a:r>
            <a:r>
              <a:rPr lang="de-DE" b="1" dirty="0">
                <a:solidFill>
                  <a:srgbClr val="000090"/>
                </a:solidFill>
                <a:sym typeface="Wingdings"/>
              </a:rPr>
              <a:t>	Gegenseitigkeit </a:t>
            </a:r>
            <a:r>
              <a:rPr lang="de-DE" b="1" dirty="0">
                <a:sym typeface="Wingdings"/>
              </a:rPr>
              <a:t>/ </a:t>
            </a:r>
            <a:r>
              <a:rPr lang="de-DE" b="1" dirty="0" err="1">
                <a:solidFill>
                  <a:srgbClr val="660066"/>
                </a:solidFill>
                <a:sym typeface="Wingdings"/>
              </a:rPr>
              <a:t>Mutuality</a:t>
            </a:r>
            <a:r>
              <a:rPr lang="de-DE" b="1" dirty="0">
                <a:solidFill>
                  <a:srgbClr val="000090"/>
                </a:solidFill>
              </a:rPr>
              <a:t>	</a:t>
            </a:r>
          </a:p>
          <a:p>
            <a:endParaRPr lang="de-DE" b="1" dirty="0">
              <a:solidFill>
                <a:srgbClr val="660066"/>
              </a:solidFill>
              <a:sym typeface="Wingdings"/>
            </a:endParaRPr>
          </a:p>
          <a:p>
            <a:endParaRPr lang="de-DE" sz="800" b="1" dirty="0">
              <a:solidFill>
                <a:srgbClr val="660066"/>
              </a:solidFill>
              <a:sym typeface="Wingdings"/>
            </a:endParaRPr>
          </a:p>
          <a:p>
            <a:r>
              <a:rPr lang="de-DE" sz="1600" b="1" dirty="0">
                <a:solidFill>
                  <a:srgbClr val="000090"/>
                </a:solidFill>
              </a:rPr>
              <a:t>	</a:t>
            </a:r>
          </a:p>
          <a:p>
            <a:r>
              <a:rPr lang="de-DE" b="1" dirty="0">
                <a:solidFill>
                  <a:srgbClr val="660066"/>
                </a:solidFill>
              </a:rPr>
              <a:t>		</a:t>
            </a:r>
            <a:endParaRPr lang="de-DE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de-DE" b="1" dirty="0">
              <a:solidFill>
                <a:srgbClr val="660066"/>
              </a:solidFill>
            </a:endParaRPr>
          </a:p>
          <a:p>
            <a:endParaRPr lang="de-DE" dirty="0"/>
          </a:p>
        </p:txBody>
      </p:sp>
      <p:pic>
        <p:nvPicPr>
          <p:cNvPr id="11" name="Picture 22" descr="104631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72647" y="4614591"/>
            <a:ext cx="2635250" cy="2138363"/>
          </a:xfrm>
          <a:prstGeom prst="rect">
            <a:avLst/>
          </a:prstGeom>
          <a:noFill/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C3020DB-E60E-714D-A4FE-8BF20E5CD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01" y="65388"/>
            <a:ext cx="792056" cy="8397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20135" y="52503"/>
            <a:ext cx="7577010" cy="839771"/>
          </a:xfrm>
        </p:spPr>
        <p:txBody>
          <a:bodyPr anchor="t">
            <a:normAutofit/>
          </a:bodyPr>
          <a:lstStyle/>
          <a:p>
            <a:pPr algn="l"/>
            <a:r>
              <a:rPr lang="de-DE" sz="2400" b="1" dirty="0">
                <a:solidFill>
                  <a:srgbClr val="000090"/>
                </a:solidFill>
              </a:rPr>
              <a:t>Fonds Mission in Europa</a:t>
            </a:r>
            <a:r>
              <a:rPr lang="de-DE" sz="2400" b="1" dirty="0"/>
              <a:t> /</a:t>
            </a:r>
            <a:r>
              <a:rPr lang="de-DE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2400" b="1" dirty="0">
                <a:solidFill>
                  <a:srgbClr val="660066"/>
                </a:solidFill>
              </a:rPr>
              <a:t>Fund </a:t>
            </a:r>
            <a:r>
              <a:rPr lang="de-DE" sz="2400" b="1" dirty="0" err="1">
                <a:solidFill>
                  <a:srgbClr val="660066"/>
                </a:solidFill>
              </a:rPr>
              <a:t>for</a:t>
            </a:r>
            <a:r>
              <a:rPr lang="de-DE" sz="2400" b="1" dirty="0">
                <a:solidFill>
                  <a:srgbClr val="660066"/>
                </a:solidFill>
              </a:rPr>
              <a:t> Mission in Europe</a:t>
            </a:r>
            <a:br>
              <a:rPr lang="de-DE" sz="2400" b="1" dirty="0">
                <a:solidFill>
                  <a:srgbClr val="660066"/>
                </a:solidFill>
              </a:rPr>
            </a:br>
            <a:r>
              <a:rPr lang="de-DE" sz="1500" b="1" dirty="0">
                <a:solidFill>
                  <a:srgbClr val="000090"/>
                </a:solidFill>
              </a:rPr>
              <a:t>Einander helfen – von einander lernen   </a:t>
            </a:r>
            <a:r>
              <a:rPr lang="de-DE" sz="1500" b="1" dirty="0"/>
              <a:t>/</a:t>
            </a:r>
            <a:r>
              <a:rPr lang="de-DE" sz="1500" b="1" dirty="0">
                <a:solidFill>
                  <a:srgbClr val="000090"/>
                </a:solidFill>
              </a:rPr>
              <a:t> </a:t>
            </a:r>
            <a:r>
              <a:rPr lang="de-DE" sz="500" b="1" dirty="0">
                <a:solidFill>
                  <a:srgbClr val="000090"/>
                </a:solidFill>
              </a:rPr>
              <a:t> </a:t>
            </a:r>
            <a:r>
              <a:rPr lang="de-DE" sz="1500" b="1" dirty="0">
                <a:solidFill>
                  <a:srgbClr val="000090"/>
                </a:solidFill>
              </a:rPr>
              <a:t> </a:t>
            </a:r>
            <a:r>
              <a:rPr lang="de-DE" sz="1500" b="1" dirty="0">
                <a:solidFill>
                  <a:srgbClr val="660066"/>
                </a:solidFill>
              </a:rPr>
              <a:t>To </a:t>
            </a:r>
            <a:r>
              <a:rPr lang="de-DE" sz="1500" b="1" dirty="0" err="1">
                <a:solidFill>
                  <a:srgbClr val="660066"/>
                </a:solidFill>
              </a:rPr>
              <a:t>help</a:t>
            </a:r>
            <a:r>
              <a:rPr lang="de-DE" sz="1500" b="1" dirty="0">
                <a:solidFill>
                  <a:srgbClr val="660066"/>
                </a:solidFill>
              </a:rPr>
              <a:t> </a:t>
            </a:r>
            <a:r>
              <a:rPr lang="de-DE" sz="1500" b="1" dirty="0" err="1">
                <a:solidFill>
                  <a:srgbClr val="660066"/>
                </a:solidFill>
              </a:rPr>
              <a:t>one</a:t>
            </a:r>
            <a:r>
              <a:rPr lang="de-DE" sz="1500" b="1" dirty="0">
                <a:solidFill>
                  <a:srgbClr val="660066"/>
                </a:solidFill>
              </a:rPr>
              <a:t> </a:t>
            </a:r>
            <a:r>
              <a:rPr lang="de-DE" sz="1500" b="1" dirty="0" err="1">
                <a:solidFill>
                  <a:srgbClr val="660066"/>
                </a:solidFill>
              </a:rPr>
              <a:t>another</a:t>
            </a:r>
            <a:r>
              <a:rPr lang="de-DE" sz="1500" b="1" dirty="0">
                <a:solidFill>
                  <a:srgbClr val="660066"/>
                </a:solidFill>
              </a:rPr>
              <a:t> – to </a:t>
            </a:r>
            <a:r>
              <a:rPr lang="de-DE" sz="1500" b="1" dirty="0" err="1">
                <a:solidFill>
                  <a:srgbClr val="660066"/>
                </a:solidFill>
              </a:rPr>
              <a:t>learn</a:t>
            </a:r>
            <a:r>
              <a:rPr lang="de-DE" sz="1500" b="1" dirty="0">
                <a:solidFill>
                  <a:srgbClr val="660066"/>
                </a:solidFill>
              </a:rPr>
              <a:t> </a:t>
            </a:r>
            <a:r>
              <a:rPr lang="de-DE" sz="1500" b="1" dirty="0" err="1">
                <a:solidFill>
                  <a:srgbClr val="660066"/>
                </a:solidFill>
              </a:rPr>
              <a:t>from</a:t>
            </a:r>
            <a:r>
              <a:rPr lang="de-DE" sz="1500" b="1" dirty="0">
                <a:solidFill>
                  <a:srgbClr val="660066"/>
                </a:solidFill>
              </a:rPr>
              <a:t> </a:t>
            </a:r>
            <a:r>
              <a:rPr lang="de-DE" sz="1500" b="1" dirty="0" err="1">
                <a:solidFill>
                  <a:srgbClr val="660066"/>
                </a:solidFill>
              </a:rPr>
              <a:t>one</a:t>
            </a:r>
            <a:r>
              <a:rPr lang="de-DE" sz="1500" b="1" dirty="0">
                <a:solidFill>
                  <a:srgbClr val="660066"/>
                </a:solidFill>
              </a:rPr>
              <a:t> </a:t>
            </a:r>
            <a:r>
              <a:rPr lang="de-DE" sz="1500" b="1" dirty="0" err="1">
                <a:solidFill>
                  <a:srgbClr val="660066"/>
                </a:solidFill>
              </a:rPr>
              <a:t>another</a:t>
            </a:r>
            <a:r>
              <a:rPr lang="de-DE" sz="1500" b="1" dirty="0">
                <a:solidFill>
                  <a:srgbClr val="660066"/>
                </a:solidFill>
              </a:rPr>
              <a:t>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-379925" y="1183256"/>
            <a:ext cx="5818292" cy="1175706"/>
          </a:xfrm>
        </p:spPr>
        <p:txBody>
          <a:bodyPr anchor="t">
            <a:noAutofit/>
          </a:bodyPr>
          <a:lstStyle/>
          <a:p>
            <a:pPr>
              <a:buNone/>
            </a:pPr>
            <a:r>
              <a:rPr lang="de-DE" b="1" dirty="0">
                <a:solidFill>
                  <a:srgbClr val="000090"/>
                </a:solidFill>
                <a:sym typeface="Wingdings"/>
              </a:rPr>
              <a:t>	Gegenseitige finanzielle Hilfe </a:t>
            </a:r>
            <a:r>
              <a:rPr lang="de-DE" b="1" dirty="0">
                <a:sym typeface="Wingdings"/>
              </a:rPr>
              <a:t>/</a:t>
            </a:r>
            <a:r>
              <a:rPr lang="de-DE" b="1" dirty="0">
                <a:solidFill>
                  <a:srgbClr val="000090"/>
                </a:solidFill>
                <a:sym typeface="Wingdings"/>
              </a:rPr>
              <a:t> </a:t>
            </a:r>
            <a:r>
              <a:rPr lang="de-DE" b="1" dirty="0">
                <a:solidFill>
                  <a:srgbClr val="660066"/>
                </a:solidFill>
                <a:sym typeface="Wingdings"/>
              </a:rPr>
              <a:t>Mutual </a:t>
            </a:r>
            <a:r>
              <a:rPr lang="de-DE" b="1" dirty="0" err="1">
                <a:solidFill>
                  <a:srgbClr val="660066"/>
                </a:solidFill>
                <a:sym typeface="Wingdings"/>
              </a:rPr>
              <a:t>financial</a:t>
            </a:r>
            <a:r>
              <a:rPr lang="de-DE" b="1" dirty="0">
                <a:solidFill>
                  <a:srgbClr val="660066"/>
                </a:solidFill>
                <a:sym typeface="Wingdings"/>
              </a:rPr>
              <a:t> </a:t>
            </a:r>
            <a:r>
              <a:rPr lang="de-DE" b="1" dirty="0" err="1">
                <a:solidFill>
                  <a:srgbClr val="660066"/>
                </a:solidFill>
                <a:sym typeface="Wingdings"/>
              </a:rPr>
              <a:t>support</a:t>
            </a:r>
            <a:endParaRPr lang="de-DE" b="1" dirty="0">
              <a:solidFill>
                <a:srgbClr val="660066"/>
              </a:solidFill>
              <a:sym typeface="Wingdings"/>
            </a:endParaRPr>
          </a:p>
        </p:txBody>
      </p:sp>
      <p:cxnSp>
        <p:nvCxnSpPr>
          <p:cNvPr id="6" name="Gerade Verbindung 5"/>
          <p:cNvCxnSpPr/>
          <p:nvPr/>
        </p:nvCxnSpPr>
        <p:spPr>
          <a:xfrm>
            <a:off x="1109790" y="892274"/>
            <a:ext cx="7961024" cy="1588"/>
          </a:xfrm>
          <a:prstGeom prst="line">
            <a:avLst/>
          </a:prstGeom>
          <a:ln>
            <a:solidFill>
              <a:srgbClr val="660066"/>
            </a:solidFill>
          </a:ln>
          <a:effectLst>
            <a:outerShdw blurRad="40000" dist="32639" dir="5400000" rotWithShape="0">
              <a:srgbClr val="660066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 rot="5400000">
            <a:off x="5937550" y="3756025"/>
            <a:ext cx="5992269" cy="1588"/>
          </a:xfrm>
          <a:prstGeom prst="line">
            <a:avLst/>
          </a:prstGeom>
          <a:ln>
            <a:solidFill>
              <a:srgbClr val="000090"/>
            </a:solidFill>
          </a:ln>
          <a:effectLst>
            <a:outerShdw blurRad="50800" dist="38100" dir="5400000" algn="br">
              <a:srgbClr val="00009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10270" y="5355504"/>
            <a:ext cx="37338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1" name="Bogen 20"/>
          <p:cNvSpPr>
            <a:spLocks noChangeAspect="1"/>
          </p:cNvSpPr>
          <p:nvPr/>
        </p:nvSpPr>
        <p:spPr>
          <a:xfrm>
            <a:off x="8802628" y="760684"/>
            <a:ext cx="287056" cy="277178"/>
          </a:xfrm>
          <a:prstGeom prst="arc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1289" y="1939974"/>
            <a:ext cx="4753211" cy="2771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Times" charset="0"/>
              <a:buNone/>
              <a:tabLst/>
              <a:defRPr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charset="0"/>
                <a:ea typeface="+mn-ea"/>
                <a:cs typeface="+mn-cs"/>
              </a:rPr>
              <a:t>	</a:t>
            </a:r>
            <a:endParaRPr kumimoji="0" lang="de-DE" sz="3200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0" name="Picture 21" descr="gel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06475" y="2416949"/>
            <a:ext cx="2890670" cy="4336005"/>
          </a:xfrm>
          <a:prstGeom prst="rect">
            <a:avLst/>
          </a:prstGeom>
          <a:noFill/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20464B8-45A2-1245-BAA4-3E28EB299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01" y="65388"/>
            <a:ext cx="792056" cy="83977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20135" y="52503"/>
            <a:ext cx="7577010" cy="839771"/>
          </a:xfrm>
        </p:spPr>
        <p:txBody>
          <a:bodyPr anchor="t">
            <a:normAutofit/>
          </a:bodyPr>
          <a:lstStyle/>
          <a:p>
            <a:pPr algn="l"/>
            <a:r>
              <a:rPr lang="de-DE" sz="2400" b="1" dirty="0">
                <a:solidFill>
                  <a:srgbClr val="000090"/>
                </a:solidFill>
              </a:rPr>
              <a:t>Fonds Mission in Europa</a:t>
            </a:r>
            <a:r>
              <a:rPr lang="de-DE" sz="2400" b="1" dirty="0"/>
              <a:t> /</a:t>
            </a:r>
            <a:r>
              <a:rPr lang="de-DE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2400" b="1" dirty="0">
                <a:solidFill>
                  <a:srgbClr val="660066"/>
                </a:solidFill>
              </a:rPr>
              <a:t>Fund </a:t>
            </a:r>
            <a:r>
              <a:rPr lang="de-DE" sz="2400" b="1" dirty="0" err="1">
                <a:solidFill>
                  <a:srgbClr val="660066"/>
                </a:solidFill>
              </a:rPr>
              <a:t>for</a:t>
            </a:r>
            <a:r>
              <a:rPr lang="de-DE" sz="2400" b="1" dirty="0">
                <a:solidFill>
                  <a:srgbClr val="660066"/>
                </a:solidFill>
              </a:rPr>
              <a:t> Mission in Europe</a:t>
            </a:r>
            <a:br>
              <a:rPr lang="de-DE" sz="2400" b="1" dirty="0">
                <a:solidFill>
                  <a:srgbClr val="660066"/>
                </a:solidFill>
              </a:rPr>
            </a:br>
            <a:r>
              <a:rPr lang="de-DE" sz="1500" b="1" dirty="0">
                <a:solidFill>
                  <a:srgbClr val="000090"/>
                </a:solidFill>
              </a:rPr>
              <a:t>Einander helfen – von einander lernen   </a:t>
            </a:r>
            <a:r>
              <a:rPr lang="de-DE" sz="1500" b="1" dirty="0"/>
              <a:t>/</a:t>
            </a:r>
            <a:r>
              <a:rPr lang="de-DE" sz="1500" b="1" dirty="0">
                <a:solidFill>
                  <a:srgbClr val="000090"/>
                </a:solidFill>
              </a:rPr>
              <a:t> </a:t>
            </a:r>
            <a:r>
              <a:rPr lang="de-DE" sz="500" b="1" dirty="0">
                <a:solidFill>
                  <a:srgbClr val="000090"/>
                </a:solidFill>
              </a:rPr>
              <a:t> </a:t>
            </a:r>
            <a:r>
              <a:rPr lang="de-DE" sz="1500" b="1" dirty="0">
                <a:solidFill>
                  <a:srgbClr val="000090"/>
                </a:solidFill>
              </a:rPr>
              <a:t> </a:t>
            </a:r>
            <a:r>
              <a:rPr lang="de-DE" sz="1500" b="1" dirty="0">
                <a:solidFill>
                  <a:srgbClr val="660066"/>
                </a:solidFill>
              </a:rPr>
              <a:t>To </a:t>
            </a:r>
            <a:r>
              <a:rPr lang="de-DE" sz="1500" b="1" dirty="0" err="1">
                <a:solidFill>
                  <a:srgbClr val="660066"/>
                </a:solidFill>
              </a:rPr>
              <a:t>help</a:t>
            </a:r>
            <a:r>
              <a:rPr lang="de-DE" sz="1500" b="1" dirty="0">
                <a:solidFill>
                  <a:srgbClr val="660066"/>
                </a:solidFill>
              </a:rPr>
              <a:t> </a:t>
            </a:r>
            <a:r>
              <a:rPr lang="de-DE" sz="1500" b="1" dirty="0" err="1">
                <a:solidFill>
                  <a:srgbClr val="660066"/>
                </a:solidFill>
              </a:rPr>
              <a:t>one</a:t>
            </a:r>
            <a:r>
              <a:rPr lang="de-DE" sz="1500" b="1" dirty="0">
                <a:solidFill>
                  <a:srgbClr val="660066"/>
                </a:solidFill>
              </a:rPr>
              <a:t> </a:t>
            </a:r>
            <a:r>
              <a:rPr lang="de-DE" sz="1500" b="1" dirty="0" err="1">
                <a:solidFill>
                  <a:srgbClr val="660066"/>
                </a:solidFill>
              </a:rPr>
              <a:t>another</a:t>
            </a:r>
            <a:r>
              <a:rPr lang="de-DE" sz="1500" b="1" dirty="0">
                <a:solidFill>
                  <a:srgbClr val="660066"/>
                </a:solidFill>
              </a:rPr>
              <a:t> – to </a:t>
            </a:r>
            <a:r>
              <a:rPr lang="de-DE" sz="1500" b="1" dirty="0" err="1">
                <a:solidFill>
                  <a:srgbClr val="660066"/>
                </a:solidFill>
              </a:rPr>
              <a:t>learn</a:t>
            </a:r>
            <a:r>
              <a:rPr lang="de-DE" sz="1500" b="1" dirty="0">
                <a:solidFill>
                  <a:srgbClr val="660066"/>
                </a:solidFill>
              </a:rPr>
              <a:t> </a:t>
            </a:r>
            <a:r>
              <a:rPr lang="de-DE" sz="1500" b="1" dirty="0" err="1">
                <a:solidFill>
                  <a:srgbClr val="660066"/>
                </a:solidFill>
              </a:rPr>
              <a:t>from</a:t>
            </a:r>
            <a:r>
              <a:rPr lang="de-DE" sz="1500" b="1" dirty="0">
                <a:solidFill>
                  <a:srgbClr val="660066"/>
                </a:solidFill>
              </a:rPr>
              <a:t> </a:t>
            </a:r>
            <a:r>
              <a:rPr lang="de-DE" sz="1500" b="1" dirty="0" err="1">
                <a:solidFill>
                  <a:srgbClr val="660066"/>
                </a:solidFill>
              </a:rPr>
              <a:t>one</a:t>
            </a:r>
            <a:r>
              <a:rPr lang="de-DE" sz="1500" b="1" dirty="0">
                <a:solidFill>
                  <a:srgbClr val="660066"/>
                </a:solidFill>
              </a:rPr>
              <a:t> </a:t>
            </a:r>
            <a:r>
              <a:rPr lang="de-DE" sz="1500" b="1" dirty="0" err="1">
                <a:solidFill>
                  <a:srgbClr val="660066"/>
                </a:solidFill>
              </a:rPr>
              <a:t>another</a:t>
            </a:r>
            <a:r>
              <a:rPr lang="de-DE" sz="1500" b="1" dirty="0">
                <a:solidFill>
                  <a:srgbClr val="660066"/>
                </a:solidFill>
              </a:rPr>
              <a:t>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04789" y="2328951"/>
            <a:ext cx="3520223" cy="4412857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de-DE" sz="7200" b="1" dirty="0">
              <a:solidFill>
                <a:srgbClr val="660066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de-DE" sz="7200" b="1" dirty="0">
                <a:solidFill>
                  <a:srgbClr val="000090"/>
                </a:solidFill>
                <a:latin typeface="Calibri"/>
                <a:cs typeface="Calibri"/>
              </a:rPr>
              <a:t>Tschechien </a:t>
            </a:r>
            <a:r>
              <a:rPr lang="de-DE" sz="7200" b="1" dirty="0">
                <a:solidFill>
                  <a:srgbClr val="000000"/>
                </a:solidFill>
                <a:latin typeface="Calibri"/>
                <a:cs typeface="Calibri"/>
              </a:rPr>
              <a:t>/</a:t>
            </a:r>
            <a:r>
              <a:rPr lang="de-DE" sz="7200" b="1" dirty="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lang="de-DE" sz="7200" b="1" dirty="0" err="1">
                <a:solidFill>
                  <a:srgbClr val="660066"/>
                </a:solidFill>
                <a:latin typeface="Calibri"/>
                <a:cs typeface="Calibri"/>
              </a:rPr>
              <a:t>Czechia</a:t>
            </a:r>
            <a:endParaRPr lang="de-DE" sz="7200" b="1" dirty="0">
              <a:solidFill>
                <a:srgbClr val="660066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de-DE" sz="7200" b="1" dirty="0">
                <a:solidFill>
                  <a:srgbClr val="000090"/>
                </a:solidFill>
                <a:latin typeface="Calibri"/>
                <a:cs typeface="Calibri"/>
              </a:rPr>
              <a:t>Slowakei </a:t>
            </a:r>
            <a:r>
              <a:rPr lang="de-DE" sz="7200" b="1" dirty="0">
                <a:solidFill>
                  <a:srgbClr val="000000"/>
                </a:solidFill>
                <a:latin typeface="Calibri"/>
                <a:cs typeface="Calibri"/>
              </a:rPr>
              <a:t>/</a:t>
            </a:r>
            <a:r>
              <a:rPr lang="de-DE" sz="7200" b="1" dirty="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lang="de-DE" sz="7200" b="1" dirty="0" err="1">
                <a:solidFill>
                  <a:srgbClr val="660066"/>
                </a:solidFill>
                <a:latin typeface="Calibri"/>
                <a:cs typeface="Calibri"/>
              </a:rPr>
              <a:t>Slovakia</a:t>
            </a:r>
            <a:endParaRPr lang="de-DE" sz="7200" b="1" dirty="0">
              <a:solidFill>
                <a:srgbClr val="660066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de-DE" sz="7200" b="1" dirty="0">
                <a:solidFill>
                  <a:srgbClr val="000090"/>
                </a:solidFill>
                <a:cs typeface="Calibri"/>
              </a:rPr>
              <a:t>Deutschland </a:t>
            </a:r>
            <a:r>
              <a:rPr lang="de-DE" sz="7200" b="1" dirty="0">
                <a:solidFill>
                  <a:srgbClr val="000000"/>
                </a:solidFill>
                <a:cs typeface="Calibri"/>
              </a:rPr>
              <a:t>/</a:t>
            </a:r>
            <a:r>
              <a:rPr lang="de-DE" sz="7200" b="1" dirty="0">
                <a:solidFill>
                  <a:srgbClr val="FFCC66"/>
                </a:solidFill>
                <a:cs typeface="Calibri"/>
              </a:rPr>
              <a:t> </a:t>
            </a:r>
            <a:r>
              <a:rPr lang="de-DE" sz="7200" b="1" dirty="0">
                <a:solidFill>
                  <a:srgbClr val="660066"/>
                </a:solidFill>
                <a:cs typeface="Calibri"/>
              </a:rPr>
              <a:t>Germany</a:t>
            </a:r>
          </a:p>
          <a:p>
            <a:pPr marL="0" indent="0">
              <a:buNone/>
            </a:pPr>
            <a:r>
              <a:rPr lang="de-CH" sz="7200" b="1" dirty="0">
                <a:solidFill>
                  <a:srgbClr val="000090"/>
                </a:solidFill>
                <a:cs typeface="Calibri"/>
              </a:rPr>
              <a:t>Österreich</a:t>
            </a:r>
            <a:r>
              <a:rPr lang="de-DE" sz="7200" b="1" dirty="0">
                <a:solidFill>
                  <a:srgbClr val="000090"/>
                </a:solidFill>
                <a:cs typeface="Calibri"/>
              </a:rPr>
              <a:t> </a:t>
            </a:r>
            <a:r>
              <a:rPr lang="de-DE" sz="7200" b="1" dirty="0">
                <a:solidFill>
                  <a:srgbClr val="000000"/>
                </a:solidFill>
                <a:cs typeface="Calibri"/>
              </a:rPr>
              <a:t>/</a:t>
            </a:r>
            <a:r>
              <a:rPr lang="de-DE" sz="7200" b="1" dirty="0">
                <a:solidFill>
                  <a:srgbClr val="FFCC66"/>
                </a:solidFill>
                <a:cs typeface="Calibri"/>
              </a:rPr>
              <a:t> </a:t>
            </a:r>
            <a:r>
              <a:rPr lang="de-DE" sz="7200" b="1" dirty="0">
                <a:solidFill>
                  <a:srgbClr val="660066"/>
                </a:solidFill>
                <a:cs typeface="Calibri"/>
              </a:rPr>
              <a:t>Austria</a:t>
            </a:r>
          </a:p>
          <a:p>
            <a:pPr marL="0" indent="0">
              <a:buNone/>
            </a:pPr>
            <a:r>
              <a:rPr lang="de-DE" altLang="ja-JP" sz="7200" b="1" dirty="0">
                <a:solidFill>
                  <a:srgbClr val="000090"/>
                </a:solidFill>
                <a:latin typeface="Calibri"/>
                <a:cs typeface="Calibri"/>
              </a:rPr>
              <a:t>Ungarn </a:t>
            </a:r>
            <a:r>
              <a:rPr lang="de-DE" altLang="ja-JP" sz="7200" b="1" dirty="0">
                <a:solidFill>
                  <a:srgbClr val="000000"/>
                </a:solidFill>
                <a:latin typeface="Calibri"/>
                <a:cs typeface="Calibri"/>
              </a:rPr>
              <a:t>/</a:t>
            </a:r>
            <a:r>
              <a:rPr lang="de-DE" altLang="ja-JP" sz="7200" b="1" dirty="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lang="de-DE" altLang="ja-JP" sz="7200" b="1" dirty="0" err="1">
                <a:solidFill>
                  <a:srgbClr val="660066"/>
                </a:solidFill>
                <a:latin typeface="Calibri"/>
                <a:cs typeface="Calibri"/>
              </a:rPr>
              <a:t>Hungary</a:t>
            </a:r>
            <a:endParaRPr lang="de-DE" altLang="ja-JP" sz="7200" b="1" dirty="0">
              <a:solidFill>
                <a:srgbClr val="660066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de-DE" altLang="ja-JP" sz="7200" b="1" dirty="0">
                <a:solidFill>
                  <a:srgbClr val="000090"/>
                </a:solidFill>
                <a:latin typeface="Calibri"/>
                <a:cs typeface="Calibri"/>
              </a:rPr>
              <a:t>Kroatien </a:t>
            </a:r>
            <a:r>
              <a:rPr lang="de-DE" altLang="ja-JP" sz="7200" b="1" dirty="0">
                <a:solidFill>
                  <a:srgbClr val="000000"/>
                </a:solidFill>
                <a:latin typeface="Calibri"/>
                <a:cs typeface="Calibri"/>
              </a:rPr>
              <a:t>/</a:t>
            </a:r>
            <a:r>
              <a:rPr lang="de-DE" altLang="ja-JP" sz="7200" b="1" dirty="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lang="de-DE" altLang="ja-JP" sz="7200" b="1" dirty="0" err="1">
                <a:solidFill>
                  <a:srgbClr val="660066"/>
                </a:solidFill>
                <a:latin typeface="Calibri"/>
                <a:cs typeface="Calibri"/>
              </a:rPr>
              <a:t>Croatia</a:t>
            </a:r>
            <a:endParaRPr lang="de-DE" altLang="ja-JP" sz="7200" b="1" dirty="0">
              <a:solidFill>
                <a:srgbClr val="660066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de-DE" sz="7200" b="1" dirty="0">
                <a:solidFill>
                  <a:srgbClr val="000090"/>
                </a:solidFill>
                <a:cs typeface="Calibri"/>
              </a:rPr>
              <a:t>Bosnien </a:t>
            </a:r>
            <a:r>
              <a:rPr lang="de-DE" sz="7200" b="1" dirty="0">
                <a:solidFill>
                  <a:srgbClr val="000000"/>
                </a:solidFill>
                <a:cs typeface="Calibri"/>
              </a:rPr>
              <a:t>/</a:t>
            </a:r>
            <a:r>
              <a:rPr lang="de-DE" sz="7200" b="1" dirty="0">
                <a:solidFill>
                  <a:srgbClr val="FFCC66"/>
                </a:solidFill>
                <a:cs typeface="Calibri"/>
              </a:rPr>
              <a:t> </a:t>
            </a:r>
            <a:r>
              <a:rPr lang="de-DE" sz="7200" b="1" dirty="0" err="1">
                <a:solidFill>
                  <a:srgbClr val="660066"/>
                </a:solidFill>
                <a:cs typeface="Calibri"/>
              </a:rPr>
              <a:t>Bosnia</a:t>
            </a:r>
            <a:endParaRPr lang="de-DE" sz="7200" b="1" dirty="0">
              <a:solidFill>
                <a:srgbClr val="660066"/>
              </a:solidFill>
              <a:cs typeface="Calibri"/>
            </a:endParaRPr>
          </a:p>
          <a:p>
            <a:pPr marL="0" indent="0">
              <a:buNone/>
            </a:pPr>
            <a:r>
              <a:rPr lang="de-DE" altLang="ja-JP" sz="7200" b="1" dirty="0">
                <a:solidFill>
                  <a:srgbClr val="000090"/>
                </a:solidFill>
                <a:latin typeface="Calibri"/>
                <a:cs typeface="Calibri"/>
              </a:rPr>
              <a:t>Serbien </a:t>
            </a:r>
            <a:r>
              <a:rPr lang="de-DE" altLang="ja-JP" sz="7200" b="1" dirty="0">
                <a:solidFill>
                  <a:srgbClr val="000000"/>
                </a:solidFill>
                <a:latin typeface="Calibri"/>
                <a:cs typeface="Calibri"/>
              </a:rPr>
              <a:t>/</a:t>
            </a:r>
            <a:r>
              <a:rPr lang="de-DE" altLang="ja-JP" sz="7200" b="1" dirty="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lang="de-DE" altLang="ja-JP" sz="7200" b="1" dirty="0" err="1">
                <a:solidFill>
                  <a:srgbClr val="660066"/>
                </a:solidFill>
                <a:latin typeface="Calibri"/>
                <a:cs typeface="Calibri"/>
              </a:rPr>
              <a:t>Serbia</a:t>
            </a:r>
            <a:endParaRPr lang="de-DE" altLang="ja-JP" sz="7200" b="1" dirty="0">
              <a:solidFill>
                <a:srgbClr val="660066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de-DE" altLang="ja-JP" sz="7200" b="1" dirty="0">
                <a:solidFill>
                  <a:srgbClr val="000090"/>
                </a:solidFill>
                <a:latin typeface="Calibri"/>
                <a:cs typeface="Calibri"/>
              </a:rPr>
              <a:t>Albanien </a:t>
            </a:r>
            <a:r>
              <a:rPr lang="de-DE" altLang="ja-JP" sz="7200" b="1" dirty="0">
                <a:solidFill>
                  <a:srgbClr val="000000"/>
                </a:solidFill>
                <a:latin typeface="Calibri"/>
                <a:cs typeface="Calibri"/>
              </a:rPr>
              <a:t>/</a:t>
            </a:r>
            <a:r>
              <a:rPr lang="de-DE" altLang="ja-JP" sz="7200" b="1" dirty="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lang="de-DE" altLang="ja-JP" sz="7200" b="1" dirty="0" err="1">
                <a:solidFill>
                  <a:srgbClr val="660066"/>
                </a:solidFill>
                <a:latin typeface="Calibri"/>
                <a:cs typeface="Calibri"/>
              </a:rPr>
              <a:t>Albania</a:t>
            </a:r>
            <a:endParaRPr lang="de-DE" altLang="ja-JP" sz="7200" b="1" dirty="0">
              <a:solidFill>
                <a:srgbClr val="660066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de-DE" altLang="ja-JP" sz="7200" b="1" dirty="0">
                <a:solidFill>
                  <a:srgbClr val="000090"/>
                </a:solidFill>
                <a:latin typeface="Calibri"/>
                <a:cs typeface="Calibri"/>
              </a:rPr>
              <a:t>Makedonien </a:t>
            </a:r>
            <a:r>
              <a:rPr lang="de-DE" altLang="ja-JP" sz="7200" b="1" dirty="0">
                <a:solidFill>
                  <a:srgbClr val="000000"/>
                </a:solidFill>
                <a:latin typeface="Calibri"/>
                <a:cs typeface="Calibri"/>
              </a:rPr>
              <a:t>/</a:t>
            </a:r>
            <a:r>
              <a:rPr lang="de-DE" altLang="ja-JP" sz="7200" b="1" dirty="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lang="de-DE" altLang="ja-JP" sz="7200" b="1" dirty="0" err="1">
                <a:solidFill>
                  <a:srgbClr val="660066"/>
                </a:solidFill>
                <a:latin typeface="Calibri"/>
                <a:cs typeface="Calibri"/>
              </a:rPr>
              <a:t>Macedonia</a:t>
            </a:r>
            <a:endParaRPr lang="de-DE" altLang="ja-JP" sz="7200" b="1" dirty="0">
              <a:solidFill>
                <a:srgbClr val="660066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de-DE" altLang="ja-JP" sz="7200" b="1" dirty="0">
                <a:solidFill>
                  <a:srgbClr val="000090"/>
                </a:solidFill>
                <a:latin typeface="Calibri"/>
                <a:cs typeface="Calibri"/>
              </a:rPr>
              <a:t>Bulgarien </a:t>
            </a:r>
            <a:r>
              <a:rPr lang="de-DE" altLang="ja-JP" sz="7200" b="1" dirty="0">
                <a:solidFill>
                  <a:srgbClr val="000000"/>
                </a:solidFill>
                <a:latin typeface="Calibri"/>
                <a:cs typeface="Calibri"/>
              </a:rPr>
              <a:t>/</a:t>
            </a:r>
            <a:r>
              <a:rPr lang="de-DE" altLang="ja-JP" sz="7200" b="1" dirty="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lang="de-DE" altLang="ja-JP" sz="7200" b="1" dirty="0" err="1">
                <a:solidFill>
                  <a:srgbClr val="660066"/>
                </a:solidFill>
                <a:latin typeface="Calibri"/>
                <a:cs typeface="Calibri"/>
              </a:rPr>
              <a:t>Bulgaria</a:t>
            </a:r>
            <a:endParaRPr lang="de-DE" altLang="ja-JP" sz="7200" b="1" dirty="0">
              <a:solidFill>
                <a:srgbClr val="660066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de-DE" sz="7200" b="1" dirty="0">
                <a:solidFill>
                  <a:srgbClr val="000090"/>
                </a:solidFill>
                <a:cs typeface="Calibri"/>
              </a:rPr>
              <a:t>Rumänien </a:t>
            </a:r>
            <a:r>
              <a:rPr lang="de-DE" sz="7200" b="1" dirty="0">
                <a:solidFill>
                  <a:srgbClr val="000000"/>
                </a:solidFill>
                <a:cs typeface="Calibri"/>
              </a:rPr>
              <a:t>/</a:t>
            </a:r>
            <a:r>
              <a:rPr lang="de-DE" sz="7200" b="1" dirty="0">
                <a:solidFill>
                  <a:srgbClr val="FFCC66"/>
                </a:solidFill>
                <a:cs typeface="Calibri"/>
              </a:rPr>
              <a:t> </a:t>
            </a:r>
            <a:r>
              <a:rPr lang="de-DE" sz="7200" b="1" dirty="0">
                <a:solidFill>
                  <a:srgbClr val="660066"/>
                </a:solidFill>
                <a:cs typeface="Calibri"/>
              </a:rPr>
              <a:t>Romania</a:t>
            </a:r>
            <a:endParaRPr lang="de-DE" altLang="ja-JP" sz="7200" b="1" dirty="0">
              <a:solidFill>
                <a:srgbClr val="660066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de-DE" altLang="ja-JP" sz="7200" b="1" dirty="0">
                <a:solidFill>
                  <a:srgbClr val="000090"/>
                </a:solidFill>
                <a:latin typeface="Calibri"/>
                <a:cs typeface="Calibri"/>
              </a:rPr>
              <a:t>Russland </a:t>
            </a:r>
            <a:r>
              <a:rPr lang="de-DE" altLang="ja-JP" sz="7200" b="1" dirty="0">
                <a:solidFill>
                  <a:srgbClr val="000000"/>
                </a:solidFill>
                <a:latin typeface="Calibri"/>
                <a:cs typeface="Calibri"/>
              </a:rPr>
              <a:t>/</a:t>
            </a:r>
            <a:r>
              <a:rPr lang="de-DE" altLang="ja-JP" sz="7200" b="1" dirty="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lang="de-DE" altLang="ja-JP" sz="7200" b="1" dirty="0" err="1">
                <a:solidFill>
                  <a:srgbClr val="660066"/>
                </a:solidFill>
                <a:latin typeface="Calibri"/>
                <a:cs typeface="Calibri"/>
              </a:rPr>
              <a:t>Russia</a:t>
            </a:r>
            <a:endParaRPr lang="de-DE" altLang="ja-JP" sz="7200" b="1" dirty="0">
              <a:solidFill>
                <a:srgbClr val="660066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de-DE" altLang="ja-JP" sz="7200" b="1" dirty="0" err="1">
                <a:solidFill>
                  <a:srgbClr val="000090"/>
                </a:solidFill>
                <a:latin typeface="Calibri"/>
                <a:cs typeface="Calibri"/>
              </a:rPr>
              <a:t>Weissrussland</a:t>
            </a:r>
            <a:r>
              <a:rPr lang="de-DE" altLang="ja-JP" sz="7200" b="1" dirty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de-DE" altLang="ja-JP" sz="7200" b="1" dirty="0">
                <a:solidFill>
                  <a:srgbClr val="000000"/>
                </a:solidFill>
                <a:latin typeface="Calibri"/>
                <a:cs typeface="Calibri"/>
              </a:rPr>
              <a:t>/</a:t>
            </a:r>
            <a:r>
              <a:rPr lang="de-DE" altLang="ja-JP" sz="7200" b="1" dirty="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lang="de-DE" altLang="ja-JP" sz="7200" b="1" dirty="0">
                <a:solidFill>
                  <a:srgbClr val="660066"/>
                </a:solidFill>
                <a:latin typeface="Calibri"/>
                <a:cs typeface="Calibri"/>
              </a:rPr>
              <a:t>Belarus</a:t>
            </a:r>
          </a:p>
          <a:p>
            <a:pPr marL="0" indent="0">
              <a:buNone/>
            </a:pPr>
            <a:r>
              <a:rPr lang="de-DE" altLang="ja-JP" sz="7200" b="1" dirty="0">
                <a:solidFill>
                  <a:srgbClr val="000090"/>
                </a:solidFill>
                <a:latin typeface="Calibri"/>
                <a:cs typeface="Calibri"/>
              </a:rPr>
              <a:t>Ukraine</a:t>
            </a:r>
            <a:r>
              <a:rPr lang="de-DE" altLang="ja-JP" sz="7200" b="1" dirty="0">
                <a:solidFill>
                  <a:srgbClr val="FF8000"/>
                </a:solidFill>
                <a:latin typeface="Calibri"/>
                <a:cs typeface="Calibri"/>
              </a:rPr>
              <a:t> </a:t>
            </a:r>
            <a:r>
              <a:rPr lang="de-DE" altLang="ja-JP" sz="7200" b="1" dirty="0">
                <a:solidFill>
                  <a:srgbClr val="000000"/>
                </a:solidFill>
                <a:latin typeface="Calibri"/>
                <a:cs typeface="Calibri"/>
              </a:rPr>
              <a:t>/</a:t>
            </a:r>
            <a:r>
              <a:rPr lang="de-DE" altLang="ja-JP" sz="7200" b="1" dirty="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lang="de-DE" altLang="ja-JP" sz="7200" b="1" dirty="0">
                <a:solidFill>
                  <a:srgbClr val="660066"/>
                </a:solidFill>
                <a:latin typeface="Calibri"/>
                <a:cs typeface="Calibri"/>
              </a:rPr>
              <a:t>Ukraine</a:t>
            </a:r>
          </a:p>
          <a:p>
            <a:pPr marL="457200" indent="-457200">
              <a:buNone/>
            </a:pPr>
            <a:endParaRPr lang="de-DE" altLang="ja-JP" sz="7200" b="1" dirty="0">
              <a:solidFill>
                <a:srgbClr val="660066"/>
              </a:solidFill>
              <a:cs typeface="Calibri"/>
            </a:endParaRPr>
          </a:p>
          <a:p>
            <a:pPr marL="457200" indent="-457200">
              <a:buNone/>
            </a:pPr>
            <a:endParaRPr lang="de-DE" sz="7200" b="1" dirty="0">
              <a:solidFill>
                <a:srgbClr val="660066"/>
              </a:solidFill>
              <a:latin typeface="Calibri"/>
              <a:cs typeface="Calibri"/>
            </a:endParaRPr>
          </a:p>
          <a:p>
            <a:endParaRPr lang="de-DE" dirty="0"/>
          </a:p>
        </p:txBody>
      </p:sp>
      <p:cxnSp>
        <p:nvCxnSpPr>
          <p:cNvPr id="6" name="Gerade Verbindung 5"/>
          <p:cNvCxnSpPr/>
          <p:nvPr/>
        </p:nvCxnSpPr>
        <p:spPr>
          <a:xfrm>
            <a:off x="1109790" y="892274"/>
            <a:ext cx="7961024" cy="1588"/>
          </a:xfrm>
          <a:prstGeom prst="line">
            <a:avLst/>
          </a:prstGeom>
          <a:ln>
            <a:solidFill>
              <a:srgbClr val="660066"/>
            </a:solidFill>
          </a:ln>
          <a:effectLst>
            <a:outerShdw blurRad="40000" dist="32639" dir="5400000" rotWithShape="0">
              <a:srgbClr val="660066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 rot="5400000">
            <a:off x="5937550" y="3756025"/>
            <a:ext cx="5992269" cy="1588"/>
          </a:xfrm>
          <a:prstGeom prst="line">
            <a:avLst/>
          </a:prstGeom>
          <a:ln>
            <a:solidFill>
              <a:srgbClr val="000090"/>
            </a:solidFill>
          </a:ln>
          <a:effectLst>
            <a:outerShdw blurRad="50800" dist="38100" dir="5400000" algn="br">
              <a:srgbClr val="00009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Bogen 35"/>
          <p:cNvSpPr>
            <a:spLocks noChangeAspect="1"/>
          </p:cNvSpPr>
          <p:nvPr/>
        </p:nvSpPr>
        <p:spPr>
          <a:xfrm>
            <a:off x="8802628" y="760684"/>
            <a:ext cx="287056" cy="277178"/>
          </a:xfrm>
          <a:prstGeom prst="arc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Rechteck 36"/>
          <p:cNvSpPr/>
          <p:nvPr/>
        </p:nvSpPr>
        <p:spPr>
          <a:xfrm>
            <a:off x="-21495" y="1076589"/>
            <a:ext cx="83545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de-DE" sz="2400" b="1" dirty="0">
                <a:solidFill>
                  <a:srgbClr val="000090"/>
                </a:solidFill>
                <a:cs typeface="Calibri"/>
              </a:rPr>
              <a:t>Unterstützung von Projekten 2017 </a:t>
            </a:r>
            <a:r>
              <a:rPr lang="de-DE" sz="2400" b="1" dirty="0">
                <a:cs typeface="Calibri"/>
              </a:rPr>
              <a:t>/</a:t>
            </a:r>
            <a:r>
              <a:rPr lang="de-DE" sz="2400" b="1" dirty="0">
                <a:solidFill>
                  <a:srgbClr val="660066"/>
                </a:solidFill>
                <a:cs typeface="Calibri"/>
              </a:rPr>
              <a:t> Support of Projects in 2017:</a:t>
            </a:r>
          </a:p>
        </p:txBody>
      </p:sp>
      <p:sp>
        <p:nvSpPr>
          <p:cNvPr id="30" name="Rechteck 29"/>
          <p:cNvSpPr/>
          <p:nvPr/>
        </p:nvSpPr>
        <p:spPr>
          <a:xfrm>
            <a:off x="7138594" y="5835134"/>
            <a:ext cx="1494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de-DE" b="1" dirty="0">
                <a:solidFill>
                  <a:srgbClr val="008000"/>
                </a:solidFill>
                <a:cs typeface="Calibri"/>
              </a:rPr>
              <a:t>+ Central </a:t>
            </a:r>
            <a:r>
              <a:rPr lang="de-DE" b="1" dirty="0" err="1">
                <a:solidFill>
                  <a:srgbClr val="008000"/>
                </a:solidFill>
                <a:cs typeface="Calibri"/>
              </a:rPr>
              <a:t>Asia</a:t>
            </a:r>
            <a:endParaRPr lang="de-DE" b="1" dirty="0">
              <a:solidFill>
                <a:srgbClr val="008000"/>
              </a:solidFill>
              <a:cs typeface="Calibri"/>
            </a:endParaRPr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id="{09DD0596-64B2-124A-B825-A3A87DCC58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39" t="2176" b="1088"/>
          <a:stretch/>
        </p:blipFill>
        <p:spPr bwMode="auto">
          <a:xfrm>
            <a:off x="76199" y="1538253"/>
            <a:ext cx="5252143" cy="40032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6A9FFC9D-56ED-4341-A0E0-9F97BCCBEA20}"/>
              </a:ext>
            </a:extLst>
          </p:cNvPr>
          <p:cNvSpPr/>
          <p:nvPr/>
        </p:nvSpPr>
        <p:spPr>
          <a:xfrm>
            <a:off x="76199" y="554147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b="1" dirty="0">
                <a:solidFill>
                  <a:srgbClr val="000090"/>
                </a:solidFill>
                <a:cs typeface="Calibri"/>
              </a:rPr>
              <a:t>Portugal </a:t>
            </a:r>
            <a:r>
              <a:rPr lang="de-DE" b="1" dirty="0">
                <a:solidFill>
                  <a:srgbClr val="000000"/>
                </a:solidFill>
                <a:cs typeface="Calibri"/>
              </a:rPr>
              <a:t>/</a:t>
            </a:r>
            <a:r>
              <a:rPr lang="de-DE" b="1" dirty="0">
                <a:solidFill>
                  <a:srgbClr val="FFCC66"/>
                </a:solidFill>
                <a:cs typeface="Calibri"/>
              </a:rPr>
              <a:t> </a:t>
            </a:r>
            <a:r>
              <a:rPr lang="de-DE" b="1" dirty="0">
                <a:solidFill>
                  <a:srgbClr val="660066"/>
                </a:solidFill>
                <a:cs typeface="Calibri"/>
              </a:rPr>
              <a:t>Portugal</a:t>
            </a:r>
          </a:p>
          <a:p>
            <a:r>
              <a:rPr lang="de-DE" b="1" dirty="0">
                <a:solidFill>
                  <a:srgbClr val="000090"/>
                </a:solidFill>
                <a:cs typeface="Calibri"/>
              </a:rPr>
              <a:t>Spanien </a:t>
            </a:r>
            <a:r>
              <a:rPr lang="de-DE" b="1" dirty="0">
                <a:solidFill>
                  <a:srgbClr val="000000"/>
                </a:solidFill>
                <a:cs typeface="Calibri"/>
              </a:rPr>
              <a:t>/</a:t>
            </a:r>
            <a:r>
              <a:rPr lang="de-DE" b="1" dirty="0">
                <a:solidFill>
                  <a:srgbClr val="FFCC66"/>
                </a:solidFill>
                <a:cs typeface="Calibri"/>
              </a:rPr>
              <a:t> </a:t>
            </a:r>
            <a:r>
              <a:rPr lang="de-DE" b="1" dirty="0">
                <a:solidFill>
                  <a:srgbClr val="660066"/>
                </a:solidFill>
                <a:cs typeface="Calibri"/>
              </a:rPr>
              <a:t>Spain</a:t>
            </a:r>
          </a:p>
          <a:p>
            <a:r>
              <a:rPr lang="de-DE" b="1" dirty="0">
                <a:solidFill>
                  <a:srgbClr val="000090"/>
                </a:solidFill>
                <a:cs typeface="Calibri"/>
              </a:rPr>
              <a:t>Schweden </a:t>
            </a:r>
            <a:r>
              <a:rPr lang="de-DE" b="1" dirty="0">
                <a:solidFill>
                  <a:srgbClr val="000000"/>
                </a:solidFill>
                <a:cs typeface="Calibri"/>
              </a:rPr>
              <a:t>/</a:t>
            </a:r>
            <a:r>
              <a:rPr lang="de-DE" b="1" dirty="0">
                <a:solidFill>
                  <a:srgbClr val="FFCC66"/>
                </a:solidFill>
                <a:cs typeface="Calibri"/>
              </a:rPr>
              <a:t> </a:t>
            </a:r>
            <a:r>
              <a:rPr lang="de-DE" b="1" dirty="0" err="1">
                <a:solidFill>
                  <a:srgbClr val="660066"/>
                </a:solidFill>
                <a:cs typeface="Calibri"/>
              </a:rPr>
              <a:t>Sweden</a:t>
            </a:r>
            <a:endParaRPr lang="de-DE" b="1" dirty="0">
              <a:solidFill>
                <a:srgbClr val="660066"/>
              </a:solidFill>
              <a:cs typeface="Calibri"/>
            </a:endParaRPr>
          </a:p>
          <a:p>
            <a:r>
              <a:rPr lang="de-DE" b="1" dirty="0">
                <a:solidFill>
                  <a:srgbClr val="000090"/>
                </a:solidFill>
                <a:cs typeface="Calibri"/>
              </a:rPr>
              <a:t>Finnland</a:t>
            </a:r>
            <a:r>
              <a:rPr lang="de-DE" b="1" dirty="0">
                <a:solidFill>
                  <a:srgbClr val="000000"/>
                </a:solidFill>
                <a:cs typeface="Calibri"/>
              </a:rPr>
              <a:t>/</a:t>
            </a:r>
            <a:r>
              <a:rPr lang="de-DE" b="1" dirty="0">
                <a:solidFill>
                  <a:srgbClr val="FFCC66"/>
                </a:solidFill>
                <a:cs typeface="Calibri"/>
              </a:rPr>
              <a:t> </a:t>
            </a:r>
            <a:r>
              <a:rPr lang="de-DE" b="1" dirty="0" err="1">
                <a:solidFill>
                  <a:srgbClr val="660066"/>
                </a:solidFill>
                <a:cs typeface="Calibri"/>
              </a:rPr>
              <a:t>Finland</a:t>
            </a:r>
            <a:endParaRPr lang="de-DE" b="1" dirty="0">
              <a:solidFill>
                <a:srgbClr val="660066"/>
              </a:solidFill>
              <a:cs typeface="Calibri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18C467A-F10E-CF48-94D7-57D830AE2C3E}"/>
              </a:ext>
            </a:extLst>
          </p:cNvPr>
          <p:cNvSpPr/>
          <p:nvPr/>
        </p:nvSpPr>
        <p:spPr>
          <a:xfrm>
            <a:off x="2612891" y="5541479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b="1" dirty="0">
                <a:solidFill>
                  <a:srgbClr val="000090"/>
                </a:solidFill>
                <a:cs typeface="Calibri"/>
              </a:rPr>
              <a:t>Estland </a:t>
            </a:r>
            <a:r>
              <a:rPr lang="de-DE" b="1" dirty="0">
                <a:solidFill>
                  <a:srgbClr val="000000"/>
                </a:solidFill>
                <a:cs typeface="Calibri"/>
              </a:rPr>
              <a:t>/</a:t>
            </a:r>
            <a:r>
              <a:rPr lang="de-DE" b="1" dirty="0">
                <a:solidFill>
                  <a:srgbClr val="FFCC66"/>
                </a:solidFill>
                <a:cs typeface="Calibri"/>
              </a:rPr>
              <a:t> </a:t>
            </a:r>
            <a:r>
              <a:rPr lang="de-DE" b="1" dirty="0">
                <a:solidFill>
                  <a:srgbClr val="660066"/>
                </a:solidFill>
                <a:cs typeface="Calibri"/>
              </a:rPr>
              <a:t>Estonia</a:t>
            </a:r>
          </a:p>
          <a:p>
            <a:r>
              <a:rPr lang="de-DE" b="1" dirty="0">
                <a:solidFill>
                  <a:srgbClr val="000090"/>
                </a:solidFill>
                <a:cs typeface="Calibri"/>
              </a:rPr>
              <a:t>Lettland </a:t>
            </a:r>
            <a:r>
              <a:rPr lang="de-DE" b="1" dirty="0">
                <a:solidFill>
                  <a:srgbClr val="000000"/>
                </a:solidFill>
                <a:cs typeface="Calibri"/>
              </a:rPr>
              <a:t>/</a:t>
            </a:r>
            <a:r>
              <a:rPr lang="de-DE" b="1" dirty="0">
                <a:solidFill>
                  <a:srgbClr val="FFCC66"/>
                </a:solidFill>
                <a:cs typeface="Calibri"/>
              </a:rPr>
              <a:t> </a:t>
            </a:r>
            <a:r>
              <a:rPr lang="de-DE" b="1" dirty="0" err="1">
                <a:solidFill>
                  <a:srgbClr val="660066"/>
                </a:solidFill>
                <a:cs typeface="Calibri"/>
              </a:rPr>
              <a:t>Latvia</a:t>
            </a:r>
            <a:endParaRPr lang="de-DE" b="1" dirty="0">
              <a:solidFill>
                <a:srgbClr val="660066"/>
              </a:solidFill>
              <a:cs typeface="Calibri"/>
            </a:endParaRPr>
          </a:p>
          <a:p>
            <a:r>
              <a:rPr lang="de-DE" b="1" dirty="0">
                <a:solidFill>
                  <a:srgbClr val="000090"/>
                </a:solidFill>
                <a:cs typeface="Calibri"/>
              </a:rPr>
              <a:t>Litauen </a:t>
            </a:r>
            <a:r>
              <a:rPr lang="de-DE" b="1" dirty="0">
                <a:solidFill>
                  <a:srgbClr val="000000"/>
                </a:solidFill>
                <a:cs typeface="Calibri"/>
              </a:rPr>
              <a:t>/</a:t>
            </a:r>
            <a:r>
              <a:rPr lang="de-DE" b="1" dirty="0">
                <a:solidFill>
                  <a:srgbClr val="FFCC66"/>
                </a:solidFill>
                <a:cs typeface="Calibri"/>
              </a:rPr>
              <a:t> </a:t>
            </a:r>
            <a:r>
              <a:rPr lang="de-DE" b="1" dirty="0" err="1">
                <a:solidFill>
                  <a:srgbClr val="660066"/>
                </a:solidFill>
                <a:cs typeface="Calibri"/>
              </a:rPr>
              <a:t>Lithuania</a:t>
            </a:r>
            <a:endParaRPr lang="de-DE" b="1" dirty="0">
              <a:solidFill>
                <a:srgbClr val="660066"/>
              </a:solidFill>
              <a:cs typeface="Calibri"/>
            </a:endParaRPr>
          </a:p>
          <a:p>
            <a:r>
              <a:rPr lang="de-DE" b="1" dirty="0">
                <a:solidFill>
                  <a:srgbClr val="000090"/>
                </a:solidFill>
                <a:cs typeface="Calibri"/>
              </a:rPr>
              <a:t>Polen </a:t>
            </a:r>
            <a:r>
              <a:rPr lang="de-DE" b="1" dirty="0">
                <a:solidFill>
                  <a:srgbClr val="000000"/>
                </a:solidFill>
                <a:cs typeface="Calibri"/>
              </a:rPr>
              <a:t>/</a:t>
            </a:r>
            <a:r>
              <a:rPr lang="de-DE" b="1" dirty="0">
                <a:solidFill>
                  <a:srgbClr val="FFCC66"/>
                </a:solidFill>
                <a:cs typeface="Calibri"/>
              </a:rPr>
              <a:t> </a:t>
            </a:r>
            <a:r>
              <a:rPr lang="de-DE" b="1" dirty="0" err="1">
                <a:solidFill>
                  <a:srgbClr val="660066"/>
                </a:solidFill>
                <a:cs typeface="Calibri"/>
              </a:rPr>
              <a:t>Poland</a:t>
            </a:r>
            <a:endParaRPr lang="de-DE" b="1" dirty="0">
              <a:solidFill>
                <a:srgbClr val="660066"/>
              </a:solidFill>
              <a:cs typeface="Calibri"/>
            </a:endParaRPr>
          </a:p>
          <a:p>
            <a:endParaRPr lang="de-DE" b="1" dirty="0">
              <a:solidFill>
                <a:srgbClr val="660066"/>
              </a:solidFill>
              <a:cs typeface="Calibri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E9F3CD64-1588-4B47-91B8-EBFF270B23C1}"/>
              </a:ext>
            </a:extLst>
          </p:cNvPr>
          <p:cNvSpPr/>
          <p:nvPr/>
        </p:nvSpPr>
        <p:spPr>
          <a:xfrm>
            <a:off x="5328342" y="1538252"/>
            <a:ext cx="34493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FF0000"/>
                </a:solidFill>
                <a:cs typeface="Calibri"/>
              </a:rPr>
              <a:t>24 Länder / Countries</a:t>
            </a:r>
          </a:p>
          <a:p>
            <a:r>
              <a:rPr lang="de-DE" sz="2800" b="1" dirty="0">
                <a:solidFill>
                  <a:srgbClr val="FF0000"/>
                </a:solidFill>
                <a:cs typeface="Calibri"/>
              </a:rPr>
              <a:t>EUR 210‘000.—</a:t>
            </a:r>
            <a:endParaRPr lang="de-DE" sz="2800" dirty="0">
              <a:solidFill>
                <a:srgbClr val="FF0000"/>
              </a:solidFill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2C8331DF-BE89-5B48-BF83-44EA04DC3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01" y="65388"/>
            <a:ext cx="792056" cy="83977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20135" y="52503"/>
            <a:ext cx="7577010" cy="839771"/>
          </a:xfrm>
        </p:spPr>
        <p:txBody>
          <a:bodyPr anchor="t">
            <a:normAutofit/>
          </a:bodyPr>
          <a:lstStyle/>
          <a:p>
            <a:pPr algn="l"/>
            <a:r>
              <a:rPr lang="de-DE" sz="2400" b="1" dirty="0">
                <a:solidFill>
                  <a:srgbClr val="000090"/>
                </a:solidFill>
              </a:rPr>
              <a:t>Fonds Mission in Europa</a:t>
            </a:r>
            <a:r>
              <a:rPr lang="de-DE" sz="2400" b="1" dirty="0"/>
              <a:t> /</a:t>
            </a:r>
            <a:r>
              <a:rPr lang="de-DE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2400" b="1" dirty="0">
                <a:solidFill>
                  <a:srgbClr val="660066"/>
                </a:solidFill>
              </a:rPr>
              <a:t>Fund </a:t>
            </a:r>
            <a:r>
              <a:rPr lang="de-DE" sz="2400" b="1" dirty="0" err="1">
                <a:solidFill>
                  <a:srgbClr val="660066"/>
                </a:solidFill>
              </a:rPr>
              <a:t>for</a:t>
            </a:r>
            <a:r>
              <a:rPr lang="de-DE" sz="2400" b="1" dirty="0">
                <a:solidFill>
                  <a:srgbClr val="660066"/>
                </a:solidFill>
              </a:rPr>
              <a:t> Mission in Europe</a:t>
            </a:r>
            <a:br>
              <a:rPr lang="de-DE" sz="2400" b="1" dirty="0">
                <a:solidFill>
                  <a:srgbClr val="660066"/>
                </a:solidFill>
              </a:rPr>
            </a:br>
            <a:r>
              <a:rPr lang="de-DE" sz="1500" b="1" dirty="0">
                <a:solidFill>
                  <a:srgbClr val="000090"/>
                </a:solidFill>
              </a:rPr>
              <a:t>Einander helfen – von einander lernen   </a:t>
            </a:r>
            <a:r>
              <a:rPr lang="de-DE" sz="1500" b="1" dirty="0"/>
              <a:t>/</a:t>
            </a:r>
            <a:r>
              <a:rPr lang="de-DE" sz="1500" b="1" dirty="0">
                <a:solidFill>
                  <a:srgbClr val="000090"/>
                </a:solidFill>
              </a:rPr>
              <a:t> </a:t>
            </a:r>
            <a:r>
              <a:rPr lang="de-DE" sz="500" b="1" dirty="0">
                <a:solidFill>
                  <a:srgbClr val="000090"/>
                </a:solidFill>
              </a:rPr>
              <a:t> </a:t>
            </a:r>
            <a:r>
              <a:rPr lang="de-DE" sz="1500" b="1" dirty="0">
                <a:solidFill>
                  <a:srgbClr val="000090"/>
                </a:solidFill>
              </a:rPr>
              <a:t> </a:t>
            </a:r>
            <a:r>
              <a:rPr lang="de-DE" sz="1500" b="1" dirty="0">
                <a:solidFill>
                  <a:srgbClr val="660066"/>
                </a:solidFill>
              </a:rPr>
              <a:t>To </a:t>
            </a:r>
            <a:r>
              <a:rPr lang="de-DE" sz="1500" b="1" dirty="0" err="1">
                <a:solidFill>
                  <a:srgbClr val="660066"/>
                </a:solidFill>
              </a:rPr>
              <a:t>help</a:t>
            </a:r>
            <a:r>
              <a:rPr lang="de-DE" sz="1500" b="1" dirty="0">
                <a:solidFill>
                  <a:srgbClr val="660066"/>
                </a:solidFill>
              </a:rPr>
              <a:t> </a:t>
            </a:r>
            <a:r>
              <a:rPr lang="de-DE" sz="1500" b="1" dirty="0" err="1">
                <a:solidFill>
                  <a:srgbClr val="660066"/>
                </a:solidFill>
              </a:rPr>
              <a:t>one</a:t>
            </a:r>
            <a:r>
              <a:rPr lang="de-DE" sz="1500" b="1" dirty="0">
                <a:solidFill>
                  <a:srgbClr val="660066"/>
                </a:solidFill>
              </a:rPr>
              <a:t> </a:t>
            </a:r>
            <a:r>
              <a:rPr lang="de-DE" sz="1500" b="1" dirty="0" err="1">
                <a:solidFill>
                  <a:srgbClr val="660066"/>
                </a:solidFill>
              </a:rPr>
              <a:t>another</a:t>
            </a:r>
            <a:r>
              <a:rPr lang="de-DE" sz="1500" b="1" dirty="0">
                <a:solidFill>
                  <a:srgbClr val="660066"/>
                </a:solidFill>
              </a:rPr>
              <a:t> – to </a:t>
            </a:r>
            <a:r>
              <a:rPr lang="de-DE" sz="1500" b="1" dirty="0" err="1">
                <a:solidFill>
                  <a:srgbClr val="660066"/>
                </a:solidFill>
              </a:rPr>
              <a:t>learn</a:t>
            </a:r>
            <a:r>
              <a:rPr lang="de-DE" sz="1500" b="1" dirty="0">
                <a:solidFill>
                  <a:srgbClr val="660066"/>
                </a:solidFill>
              </a:rPr>
              <a:t> </a:t>
            </a:r>
            <a:r>
              <a:rPr lang="de-DE" sz="1500" b="1" dirty="0" err="1">
                <a:solidFill>
                  <a:srgbClr val="660066"/>
                </a:solidFill>
              </a:rPr>
              <a:t>from</a:t>
            </a:r>
            <a:r>
              <a:rPr lang="de-DE" sz="1500" b="1" dirty="0">
                <a:solidFill>
                  <a:srgbClr val="660066"/>
                </a:solidFill>
              </a:rPr>
              <a:t> </a:t>
            </a:r>
            <a:r>
              <a:rPr lang="de-DE" sz="1500" b="1" dirty="0" err="1">
                <a:solidFill>
                  <a:srgbClr val="660066"/>
                </a:solidFill>
              </a:rPr>
              <a:t>one</a:t>
            </a:r>
            <a:r>
              <a:rPr lang="de-DE" sz="1500" b="1" dirty="0">
                <a:solidFill>
                  <a:srgbClr val="660066"/>
                </a:solidFill>
              </a:rPr>
              <a:t> </a:t>
            </a:r>
            <a:r>
              <a:rPr lang="de-DE" sz="1500" b="1" dirty="0" err="1">
                <a:solidFill>
                  <a:srgbClr val="660066"/>
                </a:solidFill>
              </a:rPr>
              <a:t>another</a:t>
            </a:r>
            <a:r>
              <a:rPr lang="de-DE" sz="1500" b="1" dirty="0">
                <a:solidFill>
                  <a:srgbClr val="660066"/>
                </a:solidFill>
              </a:rPr>
              <a:t>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25648" y="1601754"/>
            <a:ext cx="4052037" cy="3948146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de-DE" sz="3789" b="1" dirty="0">
                <a:solidFill>
                  <a:srgbClr val="000090"/>
                </a:solidFill>
                <a:latin typeface="Calibri"/>
                <a:cs typeface="Calibri"/>
              </a:rPr>
              <a:t>Portugal </a:t>
            </a:r>
            <a:r>
              <a:rPr lang="de-DE" sz="3789" b="1" dirty="0">
                <a:solidFill>
                  <a:srgbClr val="000000"/>
                </a:solidFill>
                <a:latin typeface="Calibri"/>
                <a:cs typeface="Calibri"/>
              </a:rPr>
              <a:t>/</a:t>
            </a:r>
            <a:r>
              <a:rPr lang="de-DE" sz="3789" b="1" dirty="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lang="de-DE" sz="3789" b="1" dirty="0">
                <a:solidFill>
                  <a:srgbClr val="660066"/>
                </a:solidFill>
                <a:latin typeface="Calibri"/>
                <a:cs typeface="Calibri"/>
              </a:rPr>
              <a:t>Portugal</a:t>
            </a:r>
          </a:p>
          <a:p>
            <a:pPr marL="0" indent="0">
              <a:buNone/>
            </a:pPr>
            <a:r>
              <a:rPr lang="de-DE" sz="3789" b="1" dirty="0">
                <a:solidFill>
                  <a:srgbClr val="000090"/>
                </a:solidFill>
                <a:latin typeface="Calibri"/>
                <a:cs typeface="Calibri"/>
              </a:rPr>
              <a:t>Vereinigtes Königreich </a:t>
            </a:r>
            <a:r>
              <a:rPr lang="de-DE" sz="3789" b="1" dirty="0">
                <a:solidFill>
                  <a:srgbClr val="000000"/>
                </a:solidFill>
                <a:latin typeface="Calibri"/>
                <a:cs typeface="Calibri"/>
              </a:rPr>
              <a:t>/</a:t>
            </a:r>
            <a:r>
              <a:rPr lang="de-DE" sz="3789" b="1" dirty="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lang="de-DE" sz="3789" b="1" dirty="0">
                <a:solidFill>
                  <a:srgbClr val="660066"/>
                </a:solidFill>
                <a:latin typeface="Calibri"/>
                <a:cs typeface="Calibri"/>
              </a:rPr>
              <a:t>United Kingdom</a:t>
            </a:r>
          </a:p>
          <a:p>
            <a:pPr marL="0" indent="0">
              <a:buNone/>
            </a:pPr>
            <a:r>
              <a:rPr lang="de-DE" sz="3789" b="1" dirty="0">
                <a:solidFill>
                  <a:srgbClr val="000090"/>
                </a:solidFill>
                <a:latin typeface="Calibri"/>
                <a:cs typeface="Calibri"/>
              </a:rPr>
              <a:t>Norwegen </a:t>
            </a:r>
            <a:r>
              <a:rPr lang="de-DE" sz="3789" b="1" dirty="0">
                <a:solidFill>
                  <a:srgbClr val="000000"/>
                </a:solidFill>
                <a:latin typeface="Calibri"/>
                <a:cs typeface="Calibri"/>
              </a:rPr>
              <a:t>/</a:t>
            </a:r>
            <a:r>
              <a:rPr lang="de-DE" sz="3789" b="1" dirty="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lang="de-DE" sz="3789" b="1" dirty="0" err="1">
                <a:solidFill>
                  <a:srgbClr val="660066"/>
                </a:solidFill>
                <a:latin typeface="Calibri"/>
                <a:cs typeface="Calibri"/>
              </a:rPr>
              <a:t>Norway</a:t>
            </a:r>
            <a:endParaRPr lang="de-DE" sz="3789" b="1" dirty="0">
              <a:solidFill>
                <a:srgbClr val="660066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de-DE" sz="3789" b="1" dirty="0">
                <a:solidFill>
                  <a:srgbClr val="000090"/>
                </a:solidFill>
                <a:latin typeface="Calibri"/>
                <a:cs typeface="Calibri"/>
              </a:rPr>
              <a:t>Estland </a:t>
            </a:r>
            <a:r>
              <a:rPr lang="de-DE" sz="3789" b="1" dirty="0">
                <a:solidFill>
                  <a:srgbClr val="000000"/>
                </a:solidFill>
                <a:latin typeface="Calibri"/>
                <a:cs typeface="Calibri"/>
              </a:rPr>
              <a:t>/</a:t>
            </a:r>
            <a:r>
              <a:rPr lang="de-DE" sz="3789" b="1" dirty="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lang="de-DE" sz="3789" b="1" dirty="0" err="1">
                <a:solidFill>
                  <a:srgbClr val="660066"/>
                </a:solidFill>
                <a:latin typeface="Calibri"/>
                <a:cs typeface="Calibri"/>
              </a:rPr>
              <a:t>Estonia</a:t>
            </a:r>
            <a:endParaRPr lang="de-DE" sz="3789" b="1" dirty="0">
              <a:solidFill>
                <a:srgbClr val="660066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de-DE" sz="3789" b="1" dirty="0">
                <a:solidFill>
                  <a:srgbClr val="000090"/>
                </a:solidFill>
                <a:cs typeface="Calibri"/>
              </a:rPr>
              <a:t>Polen </a:t>
            </a:r>
            <a:r>
              <a:rPr lang="de-DE" sz="3789" b="1" dirty="0">
                <a:solidFill>
                  <a:srgbClr val="000000"/>
                </a:solidFill>
                <a:cs typeface="Calibri"/>
              </a:rPr>
              <a:t>/</a:t>
            </a:r>
            <a:r>
              <a:rPr lang="de-DE" sz="3789" b="1" dirty="0">
                <a:solidFill>
                  <a:srgbClr val="FFCC66"/>
                </a:solidFill>
                <a:cs typeface="Calibri"/>
              </a:rPr>
              <a:t> </a:t>
            </a:r>
            <a:r>
              <a:rPr lang="de-DE" sz="3789" b="1" dirty="0" err="1">
                <a:solidFill>
                  <a:srgbClr val="660066"/>
                </a:solidFill>
                <a:cs typeface="Calibri"/>
              </a:rPr>
              <a:t>Poland</a:t>
            </a:r>
            <a:endParaRPr lang="de-DE" sz="3789" b="1" dirty="0">
              <a:solidFill>
                <a:srgbClr val="660066"/>
              </a:solidFill>
              <a:cs typeface="Calibri"/>
            </a:endParaRPr>
          </a:p>
          <a:p>
            <a:pPr marL="0" indent="0">
              <a:buNone/>
            </a:pPr>
            <a:r>
              <a:rPr lang="de-DE" sz="3789" b="1" dirty="0">
                <a:solidFill>
                  <a:srgbClr val="000090"/>
                </a:solidFill>
                <a:latin typeface="Calibri"/>
                <a:cs typeface="Calibri"/>
              </a:rPr>
              <a:t>Tschechien</a:t>
            </a:r>
            <a:r>
              <a:rPr lang="de-DE" sz="3789" b="1" dirty="0">
                <a:solidFill>
                  <a:srgbClr val="000000"/>
                </a:solidFill>
                <a:latin typeface="Calibri"/>
                <a:cs typeface="Calibri"/>
              </a:rPr>
              <a:t>/</a:t>
            </a:r>
            <a:r>
              <a:rPr lang="de-DE" sz="3789" b="1" dirty="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lang="de-DE" sz="3789" b="1" dirty="0" err="1">
                <a:solidFill>
                  <a:srgbClr val="660066"/>
                </a:solidFill>
                <a:latin typeface="Calibri"/>
                <a:cs typeface="Calibri"/>
              </a:rPr>
              <a:t>Czechia</a:t>
            </a:r>
            <a:endParaRPr lang="de-DE" sz="3789" b="1" dirty="0">
              <a:solidFill>
                <a:srgbClr val="660066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de-DE" altLang="ja-JP" sz="3789" b="1" dirty="0">
                <a:solidFill>
                  <a:srgbClr val="000090"/>
                </a:solidFill>
                <a:latin typeface="Calibri"/>
                <a:cs typeface="Calibri"/>
              </a:rPr>
              <a:t>Slowakei </a:t>
            </a:r>
            <a:r>
              <a:rPr lang="de-DE" altLang="ja-JP" sz="3789" b="1" dirty="0">
                <a:solidFill>
                  <a:srgbClr val="000000"/>
                </a:solidFill>
                <a:latin typeface="Calibri"/>
                <a:cs typeface="Calibri"/>
              </a:rPr>
              <a:t>/</a:t>
            </a:r>
            <a:r>
              <a:rPr lang="de-DE" altLang="ja-JP" sz="3789" b="1" dirty="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lang="de-DE" altLang="ja-JP" sz="3789" b="1" dirty="0" err="1">
                <a:solidFill>
                  <a:srgbClr val="660066"/>
                </a:solidFill>
                <a:latin typeface="Calibri"/>
                <a:cs typeface="Calibri"/>
              </a:rPr>
              <a:t>Slovakia</a:t>
            </a:r>
            <a:endParaRPr lang="de-DE" altLang="ja-JP" sz="3789" b="1" dirty="0">
              <a:solidFill>
                <a:srgbClr val="660066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de-DE" altLang="ja-JP" sz="3789" b="1" dirty="0">
                <a:solidFill>
                  <a:srgbClr val="000090"/>
                </a:solidFill>
                <a:cs typeface="Calibri"/>
              </a:rPr>
              <a:t>Deutschland </a:t>
            </a:r>
            <a:r>
              <a:rPr lang="de-DE" altLang="ja-JP" sz="3789" b="1" dirty="0">
                <a:solidFill>
                  <a:srgbClr val="000000"/>
                </a:solidFill>
                <a:cs typeface="Calibri"/>
              </a:rPr>
              <a:t>/</a:t>
            </a:r>
            <a:r>
              <a:rPr lang="de-DE" altLang="ja-JP" sz="3789" b="1" dirty="0">
                <a:solidFill>
                  <a:srgbClr val="FFCC66"/>
                </a:solidFill>
                <a:cs typeface="Calibri"/>
              </a:rPr>
              <a:t> </a:t>
            </a:r>
            <a:r>
              <a:rPr lang="de-DE" altLang="ja-JP" sz="3789" b="1" dirty="0">
                <a:solidFill>
                  <a:srgbClr val="660066"/>
                </a:solidFill>
                <a:cs typeface="Calibri"/>
              </a:rPr>
              <a:t>Germany</a:t>
            </a:r>
          </a:p>
          <a:p>
            <a:pPr marL="0" indent="0">
              <a:buNone/>
            </a:pPr>
            <a:r>
              <a:rPr lang="de-DE" altLang="ja-JP" sz="3789" b="1" dirty="0">
                <a:solidFill>
                  <a:srgbClr val="000090"/>
                </a:solidFill>
                <a:cs typeface="Calibri"/>
              </a:rPr>
              <a:t>Schweiz </a:t>
            </a:r>
            <a:r>
              <a:rPr lang="de-DE" altLang="ja-JP" sz="3789" b="1" dirty="0">
                <a:solidFill>
                  <a:srgbClr val="000000"/>
                </a:solidFill>
                <a:cs typeface="Calibri"/>
              </a:rPr>
              <a:t>/</a:t>
            </a:r>
            <a:r>
              <a:rPr lang="de-DE" altLang="ja-JP" sz="3789" b="1" dirty="0">
                <a:solidFill>
                  <a:srgbClr val="FFCC66"/>
                </a:solidFill>
                <a:cs typeface="Calibri"/>
              </a:rPr>
              <a:t> </a:t>
            </a:r>
            <a:r>
              <a:rPr lang="de-DE" altLang="ja-JP" sz="3789" b="1" dirty="0" err="1">
                <a:solidFill>
                  <a:srgbClr val="660066"/>
                </a:solidFill>
                <a:cs typeface="Calibri"/>
              </a:rPr>
              <a:t>Switzerland</a:t>
            </a:r>
            <a:endParaRPr lang="de-DE" altLang="ja-JP" sz="3789" b="1" dirty="0">
              <a:solidFill>
                <a:srgbClr val="660066"/>
              </a:solidFill>
              <a:cs typeface="Calibri"/>
            </a:endParaRPr>
          </a:p>
          <a:p>
            <a:pPr marL="0" indent="0">
              <a:buNone/>
            </a:pPr>
            <a:r>
              <a:rPr lang="de-DE" altLang="ja-JP" sz="3789" b="1" dirty="0">
                <a:solidFill>
                  <a:srgbClr val="000090"/>
                </a:solidFill>
                <a:cs typeface="Calibri"/>
              </a:rPr>
              <a:t>Österreich </a:t>
            </a:r>
            <a:r>
              <a:rPr lang="de-DE" altLang="ja-JP" sz="3789" b="1" dirty="0">
                <a:solidFill>
                  <a:srgbClr val="000000"/>
                </a:solidFill>
                <a:cs typeface="Calibri"/>
              </a:rPr>
              <a:t>/</a:t>
            </a:r>
            <a:r>
              <a:rPr lang="de-DE" altLang="ja-JP" sz="3789" b="1" dirty="0">
                <a:solidFill>
                  <a:srgbClr val="FFCC66"/>
                </a:solidFill>
                <a:cs typeface="Calibri"/>
              </a:rPr>
              <a:t> </a:t>
            </a:r>
            <a:r>
              <a:rPr lang="de-DE" altLang="ja-JP" sz="3789" b="1" dirty="0" err="1">
                <a:solidFill>
                  <a:srgbClr val="660066"/>
                </a:solidFill>
                <a:cs typeface="Calibri"/>
              </a:rPr>
              <a:t>Austria</a:t>
            </a:r>
            <a:endParaRPr lang="de-DE" altLang="ja-JP" sz="3789" b="1" dirty="0">
              <a:solidFill>
                <a:srgbClr val="660066"/>
              </a:solidFill>
              <a:cs typeface="Calibri"/>
            </a:endParaRPr>
          </a:p>
          <a:p>
            <a:pPr marL="0" indent="0">
              <a:buNone/>
            </a:pPr>
            <a:r>
              <a:rPr lang="de-DE" altLang="ja-JP" sz="3789" b="1" dirty="0">
                <a:solidFill>
                  <a:srgbClr val="000090"/>
                </a:solidFill>
                <a:cs typeface="Calibri"/>
              </a:rPr>
              <a:t>Ungarn </a:t>
            </a:r>
            <a:r>
              <a:rPr lang="de-DE" altLang="ja-JP" sz="3789" b="1" dirty="0">
                <a:solidFill>
                  <a:srgbClr val="000000"/>
                </a:solidFill>
                <a:cs typeface="Calibri"/>
              </a:rPr>
              <a:t>/</a:t>
            </a:r>
            <a:r>
              <a:rPr lang="de-DE" altLang="ja-JP" sz="3789" b="1" dirty="0">
                <a:solidFill>
                  <a:srgbClr val="FFCC66"/>
                </a:solidFill>
                <a:cs typeface="Calibri"/>
              </a:rPr>
              <a:t> </a:t>
            </a:r>
            <a:r>
              <a:rPr lang="de-DE" altLang="ja-JP" sz="3789" b="1" dirty="0" err="1">
                <a:solidFill>
                  <a:srgbClr val="660066"/>
                </a:solidFill>
                <a:cs typeface="Calibri"/>
              </a:rPr>
              <a:t>Hungary</a:t>
            </a:r>
            <a:endParaRPr lang="de-DE" altLang="ja-JP" sz="3789" b="1" dirty="0">
              <a:solidFill>
                <a:srgbClr val="660066"/>
              </a:solidFill>
              <a:cs typeface="Calibri"/>
            </a:endParaRPr>
          </a:p>
          <a:p>
            <a:pPr marL="0" indent="0">
              <a:buNone/>
            </a:pPr>
            <a:r>
              <a:rPr lang="de-DE" altLang="ja-JP" sz="3789" b="1" dirty="0">
                <a:solidFill>
                  <a:srgbClr val="000090"/>
                </a:solidFill>
                <a:cs typeface="Calibri"/>
              </a:rPr>
              <a:t>Serbien </a:t>
            </a:r>
            <a:r>
              <a:rPr lang="de-DE" altLang="ja-JP" sz="3789" b="1" dirty="0">
                <a:solidFill>
                  <a:srgbClr val="000000"/>
                </a:solidFill>
                <a:cs typeface="Calibri"/>
              </a:rPr>
              <a:t>/</a:t>
            </a:r>
            <a:r>
              <a:rPr lang="de-DE" altLang="ja-JP" sz="3789" b="1" dirty="0">
                <a:solidFill>
                  <a:srgbClr val="FFCC66"/>
                </a:solidFill>
                <a:cs typeface="Calibri"/>
              </a:rPr>
              <a:t> </a:t>
            </a:r>
            <a:r>
              <a:rPr lang="de-DE" altLang="ja-JP" sz="3789" b="1" dirty="0" err="1">
                <a:solidFill>
                  <a:srgbClr val="660066"/>
                </a:solidFill>
                <a:cs typeface="Calibri"/>
              </a:rPr>
              <a:t>Serbia</a:t>
            </a:r>
            <a:endParaRPr lang="de-DE" altLang="ja-JP" sz="3789" b="1" dirty="0">
              <a:solidFill>
                <a:srgbClr val="660066"/>
              </a:solidFill>
              <a:cs typeface="Calibri"/>
            </a:endParaRPr>
          </a:p>
          <a:p>
            <a:pPr marL="0" indent="0">
              <a:buNone/>
            </a:pPr>
            <a:r>
              <a:rPr lang="de-DE" sz="3789" b="1" dirty="0">
                <a:solidFill>
                  <a:srgbClr val="000090"/>
                </a:solidFill>
                <a:cs typeface="Calibri"/>
              </a:rPr>
              <a:t>Italien </a:t>
            </a:r>
            <a:r>
              <a:rPr lang="de-DE" sz="3789" b="1" dirty="0">
                <a:solidFill>
                  <a:srgbClr val="000000"/>
                </a:solidFill>
                <a:cs typeface="Calibri"/>
              </a:rPr>
              <a:t>/</a:t>
            </a:r>
            <a:r>
              <a:rPr lang="de-DE" sz="3789" b="1" dirty="0">
                <a:solidFill>
                  <a:srgbClr val="FFCC66"/>
                </a:solidFill>
                <a:cs typeface="Calibri"/>
              </a:rPr>
              <a:t> </a:t>
            </a:r>
            <a:r>
              <a:rPr lang="de-DE" sz="3789" b="1" dirty="0" err="1">
                <a:solidFill>
                  <a:srgbClr val="660066"/>
                </a:solidFill>
                <a:cs typeface="Calibri"/>
              </a:rPr>
              <a:t>Italy</a:t>
            </a:r>
            <a:endParaRPr lang="de-DE" sz="3789" b="1" dirty="0">
              <a:solidFill>
                <a:srgbClr val="660066"/>
              </a:solidFill>
              <a:cs typeface="Calibri"/>
            </a:endParaRPr>
          </a:p>
          <a:p>
            <a:pPr marL="0" indent="0">
              <a:buNone/>
            </a:pPr>
            <a:endParaRPr lang="de-DE" altLang="ja-JP" sz="3789" b="1" dirty="0">
              <a:solidFill>
                <a:srgbClr val="660066"/>
              </a:solidFill>
              <a:cs typeface="Calibri"/>
            </a:endParaRPr>
          </a:p>
          <a:p>
            <a:pPr marL="457200" indent="-457200">
              <a:buFont typeface="Arial" charset="0"/>
              <a:buAutoNum type="arabicPlain"/>
            </a:pPr>
            <a:endParaRPr lang="de-DE" altLang="ja-JP" sz="3789" b="1" dirty="0">
              <a:solidFill>
                <a:srgbClr val="660066"/>
              </a:solidFill>
              <a:cs typeface="Calibri"/>
            </a:endParaRPr>
          </a:p>
          <a:p>
            <a:pPr marL="457200" indent="-457200">
              <a:buFont typeface="Arial" charset="0"/>
              <a:buAutoNum type="arabicPlain"/>
            </a:pPr>
            <a:endParaRPr lang="de-DE" altLang="ja-JP" sz="3789" b="1" dirty="0">
              <a:solidFill>
                <a:srgbClr val="660066"/>
              </a:solidFill>
              <a:cs typeface="Calibri"/>
            </a:endParaRPr>
          </a:p>
          <a:p>
            <a:pPr marL="457200" indent="-457200">
              <a:buFont typeface="Arial" charset="0"/>
              <a:buAutoNum type="arabicPlain"/>
            </a:pPr>
            <a:endParaRPr lang="de-DE" altLang="ja-JP" sz="3789" b="1" dirty="0">
              <a:solidFill>
                <a:srgbClr val="660066"/>
              </a:solidFill>
              <a:cs typeface="Calibri"/>
            </a:endParaRPr>
          </a:p>
          <a:p>
            <a:pPr marL="457200" indent="-457200">
              <a:buFont typeface="Arial" charset="0"/>
              <a:buAutoNum type="arabicPlain"/>
            </a:pPr>
            <a:endParaRPr lang="de-DE" altLang="ja-JP" sz="3789" b="1" dirty="0">
              <a:solidFill>
                <a:srgbClr val="660066"/>
              </a:solidFill>
              <a:cs typeface="Calibri"/>
            </a:endParaRPr>
          </a:p>
          <a:p>
            <a:pPr marL="457200" indent="-457200">
              <a:buFont typeface="Arial" charset="0"/>
              <a:buAutoNum type="arabicPlain"/>
            </a:pPr>
            <a:endParaRPr lang="de-DE" altLang="ja-JP" sz="3789" b="1" dirty="0">
              <a:solidFill>
                <a:srgbClr val="660066"/>
              </a:solidFill>
              <a:cs typeface="Calibri"/>
            </a:endParaRPr>
          </a:p>
          <a:p>
            <a:pPr marL="457200" indent="-457200">
              <a:buFont typeface="Arial" charset="0"/>
              <a:buAutoNum type="arabicPlain"/>
            </a:pPr>
            <a:endParaRPr lang="de-DE" altLang="ja-JP" sz="3789" b="1" dirty="0">
              <a:solidFill>
                <a:srgbClr val="660066"/>
              </a:solidFill>
              <a:latin typeface="Calibri"/>
              <a:cs typeface="Calibri"/>
            </a:endParaRPr>
          </a:p>
          <a:p>
            <a:endParaRPr lang="de-DE" dirty="0"/>
          </a:p>
        </p:txBody>
      </p:sp>
      <p:cxnSp>
        <p:nvCxnSpPr>
          <p:cNvPr id="6" name="Gerade Verbindung 5"/>
          <p:cNvCxnSpPr/>
          <p:nvPr/>
        </p:nvCxnSpPr>
        <p:spPr>
          <a:xfrm>
            <a:off x="1109790" y="892274"/>
            <a:ext cx="7961024" cy="1588"/>
          </a:xfrm>
          <a:prstGeom prst="line">
            <a:avLst/>
          </a:prstGeom>
          <a:ln>
            <a:solidFill>
              <a:srgbClr val="660066"/>
            </a:solidFill>
          </a:ln>
          <a:effectLst>
            <a:outerShdw blurRad="40000" dist="32639" dir="5400000" rotWithShape="0">
              <a:srgbClr val="660066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 rot="5400000">
            <a:off x="5937550" y="3756025"/>
            <a:ext cx="5992269" cy="1588"/>
          </a:xfrm>
          <a:prstGeom prst="line">
            <a:avLst/>
          </a:prstGeom>
          <a:ln>
            <a:solidFill>
              <a:srgbClr val="000090"/>
            </a:solidFill>
          </a:ln>
          <a:effectLst>
            <a:outerShdw blurRad="50800" dist="38100" dir="5400000" algn="br">
              <a:srgbClr val="00009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Bogen 35"/>
          <p:cNvSpPr>
            <a:spLocks noChangeAspect="1"/>
          </p:cNvSpPr>
          <p:nvPr/>
        </p:nvSpPr>
        <p:spPr>
          <a:xfrm>
            <a:off x="8802628" y="760684"/>
            <a:ext cx="287056" cy="277178"/>
          </a:xfrm>
          <a:prstGeom prst="arc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Rechteck 36"/>
          <p:cNvSpPr/>
          <p:nvPr/>
        </p:nvSpPr>
        <p:spPr>
          <a:xfrm>
            <a:off x="-10640" y="1076589"/>
            <a:ext cx="72969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de-DE" sz="2400" b="1" dirty="0">
                <a:solidFill>
                  <a:srgbClr val="000090"/>
                </a:solidFill>
                <a:cs typeface="Calibri"/>
              </a:rPr>
              <a:t>Spenden 2016/2017 aus </a:t>
            </a:r>
            <a:r>
              <a:rPr lang="de-DE" sz="2400" b="1" dirty="0">
                <a:cs typeface="Calibri"/>
              </a:rPr>
              <a:t>/</a:t>
            </a:r>
            <a:r>
              <a:rPr lang="de-DE" sz="2400" b="1" dirty="0">
                <a:solidFill>
                  <a:srgbClr val="660066"/>
                </a:solidFill>
                <a:cs typeface="Calibri"/>
              </a:rPr>
              <a:t> </a:t>
            </a:r>
            <a:r>
              <a:rPr lang="de-DE" sz="2400" b="1" dirty="0" err="1">
                <a:solidFill>
                  <a:srgbClr val="660066"/>
                </a:solidFill>
                <a:cs typeface="Calibri"/>
              </a:rPr>
              <a:t>Donations</a:t>
            </a:r>
            <a:r>
              <a:rPr lang="de-DE" sz="2400" b="1" dirty="0">
                <a:solidFill>
                  <a:srgbClr val="660066"/>
                </a:solidFill>
                <a:cs typeface="Calibri"/>
              </a:rPr>
              <a:t> in 2016/2017 </a:t>
            </a:r>
            <a:r>
              <a:rPr lang="de-DE" sz="2400" b="1" dirty="0" err="1">
                <a:solidFill>
                  <a:srgbClr val="660066"/>
                </a:solidFill>
                <a:cs typeface="Calibri"/>
              </a:rPr>
              <a:t>from</a:t>
            </a:r>
            <a:r>
              <a:rPr lang="de-DE" sz="2400" b="1" dirty="0">
                <a:solidFill>
                  <a:srgbClr val="660066"/>
                </a:solidFill>
                <a:cs typeface="Calibri"/>
              </a:rPr>
              <a:t>: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63237C3B-E926-614F-A23A-370D607829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14" r="3392"/>
          <a:stretch/>
        </p:blipFill>
        <p:spPr bwMode="auto">
          <a:xfrm>
            <a:off x="76198" y="1601754"/>
            <a:ext cx="4639381" cy="38338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A37F78C1-D235-1947-81CE-1CA55DE341F1}"/>
              </a:ext>
            </a:extLst>
          </p:cNvPr>
          <p:cNvSpPr/>
          <p:nvPr/>
        </p:nvSpPr>
        <p:spPr>
          <a:xfrm>
            <a:off x="4725648" y="5341035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2800" b="1" dirty="0">
                <a:solidFill>
                  <a:srgbClr val="FF0000"/>
                </a:solidFill>
                <a:cs typeface="Calibri"/>
              </a:rPr>
              <a:t>13 Länder / Countries</a:t>
            </a:r>
          </a:p>
          <a:p>
            <a:r>
              <a:rPr lang="de-DE" sz="2800" b="1" dirty="0" err="1">
                <a:solidFill>
                  <a:srgbClr val="FF0000"/>
                </a:solidFill>
                <a:cs typeface="Calibri"/>
              </a:rPr>
              <a:t>ø</a:t>
            </a:r>
            <a:r>
              <a:rPr lang="de-DE" sz="2800" b="1" dirty="0">
                <a:solidFill>
                  <a:srgbClr val="FF0000"/>
                </a:solidFill>
                <a:cs typeface="Calibri"/>
              </a:rPr>
              <a:t> EUR 210‘000.—</a:t>
            </a:r>
            <a:endParaRPr lang="de-DE" sz="2800" dirty="0">
              <a:solidFill>
                <a:srgbClr val="FF0000"/>
              </a:solidFill>
            </a:endParaRP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2B48457D-8E91-C049-BDBC-3C0783A800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01" y="65388"/>
            <a:ext cx="792056" cy="83977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20135" y="52503"/>
            <a:ext cx="7577010" cy="839771"/>
          </a:xfrm>
        </p:spPr>
        <p:txBody>
          <a:bodyPr anchor="t">
            <a:normAutofit/>
          </a:bodyPr>
          <a:lstStyle/>
          <a:p>
            <a:pPr algn="l"/>
            <a:r>
              <a:rPr lang="de-DE" sz="2400" b="1" dirty="0">
                <a:solidFill>
                  <a:srgbClr val="000090"/>
                </a:solidFill>
              </a:rPr>
              <a:t>Fonds Mission in Europa</a:t>
            </a:r>
            <a:r>
              <a:rPr lang="de-DE" sz="2400" b="1" dirty="0"/>
              <a:t> /</a:t>
            </a:r>
            <a:r>
              <a:rPr lang="de-DE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2400" b="1" dirty="0">
                <a:solidFill>
                  <a:srgbClr val="660066"/>
                </a:solidFill>
              </a:rPr>
              <a:t>Fund </a:t>
            </a:r>
            <a:r>
              <a:rPr lang="de-DE" sz="2400" b="1" dirty="0" err="1">
                <a:solidFill>
                  <a:srgbClr val="660066"/>
                </a:solidFill>
              </a:rPr>
              <a:t>for</a:t>
            </a:r>
            <a:r>
              <a:rPr lang="de-DE" sz="2400" b="1" dirty="0">
                <a:solidFill>
                  <a:srgbClr val="660066"/>
                </a:solidFill>
              </a:rPr>
              <a:t> Mission in Europe</a:t>
            </a:r>
            <a:br>
              <a:rPr lang="de-DE" sz="2400" b="1" dirty="0">
                <a:solidFill>
                  <a:srgbClr val="660066"/>
                </a:solidFill>
              </a:rPr>
            </a:br>
            <a:r>
              <a:rPr lang="de-DE" sz="1500" b="1" dirty="0">
                <a:solidFill>
                  <a:srgbClr val="000090"/>
                </a:solidFill>
              </a:rPr>
              <a:t>Einander helfen – von einander lernen   </a:t>
            </a:r>
            <a:r>
              <a:rPr lang="de-DE" sz="1500" b="1" dirty="0"/>
              <a:t>/</a:t>
            </a:r>
            <a:r>
              <a:rPr lang="de-DE" sz="1500" b="1" dirty="0">
                <a:solidFill>
                  <a:srgbClr val="000090"/>
                </a:solidFill>
              </a:rPr>
              <a:t> </a:t>
            </a:r>
            <a:r>
              <a:rPr lang="de-DE" sz="500" b="1" dirty="0">
                <a:solidFill>
                  <a:srgbClr val="000090"/>
                </a:solidFill>
              </a:rPr>
              <a:t> </a:t>
            </a:r>
            <a:r>
              <a:rPr lang="de-DE" sz="1500" b="1" dirty="0">
                <a:solidFill>
                  <a:srgbClr val="000090"/>
                </a:solidFill>
              </a:rPr>
              <a:t> </a:t>
            </a:r>
            <a:r>
              <a:rPr lang="de-DE" sz="1500" b="1" dirty="0">
                <a:solidFill>
                  <a:srgbClr val="660066"/>
                </a:solidFill>
              </a:rPr>
              <a:t>To </a:t>
            </a:r>
            <a:r>
              <a:rPr lang="de-DE" sz="1500" b="1" dirty="0" err="1">
                <a:solidFill>
                  <a:srgbClr val="660066"/>
                </a:solidFill>
              </a:rPr>
              <a:t>help</a:t>
            </a:r>
            <a:r>
              <a:rPr lang="de-DE" sz="1500" b="1" dirty="0">
                <a:solidFill>
                  <a:srgbClr val="660066"/>
                </a:solidFill>
              </a:rPr>
              <a:t> </a:t>
            </a:r>
            <a:r>
              <a:rPr lang="de-DE" sz="1500" b="1" dirty="0" err="1">
                <a:solidFill>
                  <a:srgbClr val="660066"/>
                </a:solidFill>
              </a:rPr>
              <a:t>one</a:t>
            </a:r>
            <a:r>
              <a:rPr lang="de-DE" sz="1500" b="1" dirty="0">
                <a:solidFill>
                  <a:srgbClr val="660066"/>
                </a:solidFill>
              </a:rPr>
              <a:t> </a:t>
            </a:r>
            <a:r>
              <a:rPr lang="de-DE" sz="1500" b="1" dirty="0" err="1">
                <a:solidFill>
                  <a:srgbClr val="660066"/>
                </a:solidFill>
              </a:rPr>
              <a:t>another</a:t>
            </a:r>
            <a:r>
              <a:rPr lang="de-DE" sz="1500" b="1" dirty="0">
                <a:solidFill>
                  <a:srgbClr val="660066"/>
                </a:solidFill>
              </a:rPr>
              <a:t> – to </a:t>
            </a:r>
            <a:r>
              <a:rPr lang="de-DE" sz="1500" b="1" dirty="0" err="1">
                <a:solidFill>
                  <a:srgbClr val="660066"/>
                </a:solidFill>
              </a:rPr>
              <a:t>learn</a:t>
            </a:r>
            <a:r>
              <a:rPr lang="de-DE" sz="1500" b="1" dirty="0">
                <a:solidFill>
                  <a:srgbClr val="660066"/>
                </a:solidFill>
              </a:rPr>
              <a:t> </a:t>
            </a:r>
            <a:r>
              <a:rPr lang="de-DE" sz="1500" b="1" dirty="0" err="1">
                <a:solidFill>
                  <a:srgbClr val="660066"/>
                </a:solidFill>
              </a:rPr>
              <a:t>from</a:t>
            </a:r>
            <a:r>
              <a:rPr lang="de-DE" sz="1500" b="1" dirty="0">
                <a:solidFill>
                  <a:srgbClr val="660066"/>
                </a:solidFill>
              </a:rPr>
              <a:t> </a:t>
            </a:r>
            <a:r>
              <a:rPr lang="de-DE" sz="1500" b="1" dirty="0" err="1">
                <a:solidFill>
                  <a:srgbClr val="660066"/>
                </a:solidFill>
              </a:rPr>
              <a:t>one</a:t>
            </a:r>
            <a:r>
              <a:rPr lang="de-DE" sz="1500" b="1" dirty="0">
                <a:solidFill>
                  <a:srgbClr val="660066"/>
                </a:solidFill>
              </a:rPr>
              <a:t> </a:t>
            </a:r>
            <a:r>
              <a:rPr lang="de-DE" sz="1500" b="1" dirty="0" err="1">
                <a:solidFill>
                  <a:srgbClr val="660066"/>
                </a:solidFill>
              </a:rPr>
              <a:t>another</a:t>
            </a:r>
            <a:r>
              <a:rPr lang="de-DE" sz="1500" b="1" dirty="0">
                <a:solidFill>
                  <a:srgbClr val="660066"/>
                </a:solidFill>
              </a:rPr>
              <a:t>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-379926" y="1183256"/>
            <a:ext cx="7435691" cy="1175706"/>
          </a:xfrm>
        </p:spPr>
        <p:txBody>
          <a:bodyPr anchor="t">
            <a:noAutofit/>
          </a:bodyPr>
          <a:lstStyle/>
          <a:p>
            <a:pPr>
              <a:buNone/>
            </a:pPr>
            <a:r>
              <a:rPr lang="de-DE" b="1" dirty="0">
                <a:solidFill>
                  <a:srgbClr val="000090"/>
                </a:solidFill>
                <a:sym typeface="Wingdings"/>
              </a:rPr>
              <a:t>	Prioritäten </a:t>
            </a:r>
            <a:r>
              <a:rPr lang="de-DE" b="1" dirty="0">
                <a:sym typeface="Wingdings"/>
              </a:rPr>
              <a:t>/</a:t>
            </a:r>
            <a:r>
              <a:rPr lang="de-DE" b="1" dirty="0">
                <a:solidFill>
                  <a:srgbClr val="000090"/>
                </a:solidFill>
                <a:sym typeface="Wingdings"/>
              </a:rPr>
              <a:t> </a:t>
            </a:r>
            <a:r>
              <a:rPr lang="de-DE" b="1" dirty="0" err="1">
                <a:solidFill>
                  <a:srgbClr val="660066"/>
                </a:solidFill>
                <a:sym typeface="Wingdings"/>
              </a:rPr>
              <a:t>Priorities</a:t>
            </a:r>
            <a:endParaRPr lang="de-DE" b="1" dirty="0">
              <a:solidFill>
                <a:srgbClr val="660066"/>
              </a:solidFill>
              <a:sym typeface="Wingdings"/>
            </a:endParaRPr>
          </a:p>
        </p:txBody>
      </p:sp>
      <p:cxnSp>
        <p:nvCxnSpPr>
          <p:cNvPr id="6" name="Gerade Verbindung 5"/>
          <p:cNvCxnSpPr/>
          <p:nvPr/>
        </p:nvCxnSpPr>
        <p:spPr>
          <a:xfrm>
            <a:off x="1109790" y="892274"/>
            <a:ext cx="7961024" cy="1588"/>
          </a:xfrm>
          <a:prstGeom prst="line">
            <a:avLst/>
          </a:prstGeom>
          <a:ln>
            <a:solidFill>
              <a:srgbClr val="660066"/>
            </a:solidFill>
          </a:ln>
          <a:effectLst>
            <a:outerShdw blurRad="40000" dist="32639" dir="5400000" rotWithShape="0">
              <a:srgbClr val="660066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 rot="5400000">
            <a:off x="5937550" y="3756025"/>
            <a:ext cx="5992269" cy="1588"/>
          </a:xfrm>
          <a:prstGeom prst="line">
            <a:avLst/>
          </a:prstGeom>
          <a:ln>
            <a:solidFill>
              <a:srgbClr val="000090"/>
            </a:solidFill>
          </a:ln>
          <a:effectLst>
            <a:outerShdw blurRad="50800" dist="38100" dir="5400000" algn="br">
              <a:srgbClr val="00009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10270" y="5355504"/>
            <a:ext cx="37338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1" name="Bogen 20"/>
          <p:cNvSpPr>
            <a:spLocks noChangeAspect="1"/>
          </p:cNvSpPr>
          <p:nvPr/>
        </p:nvSpPr>
        <p:spPr>
          <a:xfrm>
            <a:off x="8802628" y="760684"/>
            <a:ext cx="287056" cy="277178"/>
          </a:xfrm>
          <a:prstGeom prst="arc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1289" y="1939974"/>
            <a:ext cx="4753211" cy="2771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Times" charset="0"/>
              <a:buNone/>
              <a:tabLst/>
              <a:defRPr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charset="0"/>
                <a:ea typeface="+mn-ea"/>
                <a:cs typeface="+mn-cs"/>
              </a:rPr>
              <a:t>	</a:t>
            </a:r>
            <a:endParaRPr kumimoji="0" lang="de-DE" sz="3200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4133562" y="2081102"/>
            <a:ext cx="46690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dirty="0">
                <a:solidFill>
                  <a:srgbClr val="000090"/>
                </a:solidFill>
                <a:sym typeface="Wingdings"/>
              </a:rPr>
              <a:t>1. Förderung der Eigenständigkeit </a:t>
            </a:r>
            <a:r>
              <a:rPr lang="de-DE" sz="2400" b="1" dirty="0">
                <a:solidFill>
                  <a:srgbClr val="000000"/>
                </a:solidFill>
                <a:sym typeface="Wingdings"/>
              </a:rPr>
              <a:t>/</a:t>
            </a:r>
          </a:p>
          <a:p>
            <a:r>
              <a:rPr lang="de-DE" sz="2400" b="1" dirty="0" err="1">
                <a:solidFill>
                  <a:srgbClr val="660066"/>
                </a:solidFill>
                <a:sym typeface="Wingdings"/>
              </a:rPr>
              <a:t>Working</a:t>
            </a:r>
            <a:r>
              <a:rPr lang="de-DE" sz="2400" b="1" dirty="0">
                <a:solidFill>
                  <a:srgbClr val="660066"/>
                </a:solidFill>
                <a:sym typeface="Wingdings"/>
              </a:rPr>
              <a:t> </a:t>
            </a:r>
            <a:r>
              <a:rPr lang="de-DE" sz="2400" b="1" dirty="0" err="1">
                <a:solidFill>
                  <a:srgbClr val="660066"/>
                </a:solidFill>
                <a:sym typeface="Wingdings"/>
              </a:rPr>
              <a:t>towards</a:t>
            </a:r>
            <a:r>
              <a:rPr lang="de-DE" sz="2400" b="1" dirty="0">
                <a:solidFill>
                  <a:srgbClr val="660066"/>
                </a:solidFill>
                <a:sym typeface="Wingdings"/>
              </a:rPr>
              <a:t> </a:t>
            </a:r>
            <a:r>
              <a:rPr lang="de-DE" sz="2400" b="1" dirty="0" err="1">
                <a:solidFill>
                  <a:srgbClr val="660066"/>
                </a:solidFill>
                <a:sym typeface="Wingdings"/>
              </a:rPr>
              <a:t>sustainability</a:t>
            </a:r>
            <a:endParaRPr lang="de-DE" sz="2400" dirty="0">
              <a:solidFill>
                <a:srgbClr val="660066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4133562" y="3055293"/>
            <a:ext cx="39130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srgbClr val="000090"/>
                </a:solidFill>
                <a:sym typeface="Wingdings"/>
              </a:rPr>
              <a:t>2. Theologische Ausbildung </a:t>
            </a:r>
            <a:r>
              <a:rPr lang="de-DE" sz="2400" b="1" dirty="0">
                <a:sym typeface="Wingdings"/>
              </a:rPr>
              <a:t>/</a:t>
            </a:r>
          </a:p>
          <a:p>
            <a:r>
              <a:rPr lang="de-DE" sz="2400" b="1" dirty="0" err="1">
                <a:solidFill>
                  <a:srgbClr val="660066"/>
                </a:solidFill>
                <a:sym typeface="Wingdings"/>
              </a:rPr>
              <a:t>Theological</a:t>
            </a:r>
            <a:r>
              <a:rPr lang="de-DE" sz="2400" b="1" dirty="0">
                <a:solidFill>
                  <a:srgbClr val="660066"/>
                </a:solidFill>
                <a:sym typeface="Wingdings"/>
              </a:rPr>
              <a:t> </a:t>
            </a:r>
            <a:r>
              <a:rPr lang="de-DE" sz="2400" b="1" dirty="0" err="1">
                <a:solidFill>
                  <a:srgbClr val="660066"/>
                </a:solidFill>
                <a:sym typeface="Wingdings"/>
              </a:rPr>
              <a:t>education</a:t>
            </a:r>
            <a:endParaRPr lang="de-DE" sz="2400" dirty="0">
              <a:solidFill>
                <a:srgbClr val="660066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4133562" y="4032294"/>
            <a:ext cx="39130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srgbClr val="000090"/>
                </a:solidFill>
                <a:sym typeface="Wingdings"/>
              </a:rPr>
              <a:t>3. Lernende Kirche </a:t>
            </a:r>
            <a:r>
              <a:rPr lang="de-DE" sz="2400" b="1" dirty="0">
                <a:sym typeface="Wingdings"/>
              </a:rPr>
              <a:t>/</a:t>
            </a:r>
          </a:p>
          <a:p>
            <a:r>
              <a:rPr lang="de-DE" sz="2400" b="1" dirty="0" err="1">
                <a:solidFill>
                  <a:srgbClr val="660066"/>
                </a:solidFill>
                <a:sym typeface="Wingdings"/>
              </a:rPr>
              <a:t>Being</a:t>
            </a:r>
            <a:r>
              <a:rPr lang="de-DE" sz="2400" b="1" dirty="0">
                <a:solidFill>
                  <a:srgbClr val="660066"/>
                </a:solidFill>
                <a:sym typeface="Wingdings"/>
              </a:rPr>
              <a:t> a </a:t>
            </a:r>
            <a:r>
              <a:rPr lang="de-DE" sz="2400" b="1" dirty="0" err="1">
                <a:solidFill>
                  <a:srgbClr val="660066"/>
                </a:solidFill>
                <a:sym typeface="Wingdings"/>
              </a:rPr>
              <a:t>learning</a:t>
            </a:r>
            <a:r>
              <a:rPr lang="de-DE" sz="2400" b="1" dirty="0">
                <a:solidFill>
                  <a:srgbClr val="660066"/>
                </a:solidFill>
                <a:sym typeface="Wingdings"/>
              </a:rPr>
              <a:t> Church</a:t>
            </a:r>
            <a:endParaRPr lang="de-DE" sz="2400" dirty="0">
              <a:solidFill>
                <a:srgbClr val="660066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4133562" y="5074428"/>
            <a:ext cx="39130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srgbClr val="000090"/>
                </a:solidFill>
                <a:sym typeface="Wingdings"/>
              </a:rPr>
              <a:t>4. Diakonisches Handeln </a:t>
            </a:r>
            <a:r>
              <a:rPr lang="de-DE" sz="2400" b="1" dirty="0">
                <a:sym typeface="Wingdings"/>
              </a:rPr>
              <a:t>/</a:t>
            </a:r>
          </a:p>
          <a:p>
            <a:r>
              <a:rPr lang="de-DE" sz="2400" b="1" dirty="0" err="1">
                <a:solidFill>
                  <a:srgbClr val="660066"/>
                </a:solidFill>
                <a:sym typeface="Wingdings"/>
              </a:rPr>
              <a:t>Diaconal</a:t>
            </a:r>
            <a:r>
              <a:rPr lang="de-DE" sz="2400" b="1" dirty="0">
                <a:solidFill>
                  <a:srgbClr val="660066"/>
                </a:solidFill>
                <a:sym typeface="Wingdings"/>
              </a:rPr>
              <a:t> </a:t>
            </a:r>
            <a:r>
              <a:rPr lang="de-DE" sz="2400" b="1" dirty="0" err="1">
                <a:solidFill>
                  <a:srgbClr val="660066"/>
                </a:solidFill>
                <a:sym typeface="Wingdings"/>
              </a:rPr>
              <a:t>work</a:t>
            </a:r>
            <a:endParaRPr lang="de-DE" sz="2400" dirty="0">
              <a:solidFill>
                <a:srgbClr val="660066"/>
              </a:solidFill>
            </a:endParaRPr>
          </a:p>
        </p:txBody>
      </p:sp>
      <p:pic>
        <p:nvPicPr>
          <p:cNvPr id="14" name="Bild 13" descr="Music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810" y="3886290"/>
            <a:ext cx="1948682" cy="1300137"/>
          </a:xfrm>
          <a:prstGeom prst="rect">
            <a:avLst/>
          </a:prstGeom>
        </p:spPr>
      </p:pic>
      <p:pic>
        <p:nvPicPr>
          <p:cNvPr id="17" name="Picture 27" descr="Bib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104" y="2825680"/>
            <a:ext cx="1867014" cy="1339138"/>
          </a:xfrm>
          <a:prstGeom prst="rect">
            <a:avLst/>
          </a:prstGeom>
          <a:noFill/>
        </p:spPr>
      </p:pic>
      <p:pic>
        <p:nvPicPr>
          <p:cNvPr id="19" name="Bild 18" descr="FMIE WT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766" y="1939974"/>
            <a:ext cx="1161796" cy="1866900"/>
          </a:xfrm>
          <a:prstGeom prst="rect">
            <a:avLst/>
          </a:prstGeom>
        </p:spPr>
      </p:pic>
      <p:pic>
        <p:nvPicPr>
          <p:cNvPr id="22" name="Bild 21" descr="Roma MK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103" y="4254287"/>
            <a:ext cx="1651607" cy="1750505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1C8A8D5F-5CE8-DE45-9A01-8E68FB0640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801" y="65388"/>
            <a:ext cx="792056" cy="83977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20135" y="52503"/>
            <a:ext cx="7577010" cy="839771"/>
          </a:xfrm>
        </p:spPr>
        <p:txBody>
          <a:bodyPr anchor="t">
            <a:normAutofit/>
          </a:bodyPr>
          <a:lstStyle/>
          <a:p>
            <a:pPr algn="l"/>
            <a:r>
              <a:rPr lang="de-DE" sz="2400" b="1" dirty="0">
                <a:solidFill>
                  <a:srgbClr val="000090"/>
                </a:solidFill>
              </a:rPr>
              <a:t>Fonds Mission in Europa</a:t>
            </a:r>
            <a:r>
              <a:rPr lang="de-DE" sz="2400" b="1" dirty="0"/>
              <a:t> /</a:t>
            </a:r>
            <a:r>
              <a:rPr lang="de-DE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2400" b="1" dirty="0">
                <a:solidFill>
                  <a:srgbClr val="660066"/>
                </a:solidFill>
              </a:rPr>
              <a:t>Fund </a:t>
            </a:r>
            <a:r>
              <a:rPr lang="de-DE" sz="2400" b="1" dirty="0" err="1">
                <a:solidFill>
                  <a:srgbClr val="660066"/>
                </a:solidFill>
              </a:rPr>
              <a:t>for</a:t>
            </a:r>
            <a:r>
              <a:rPr lang="de-DE" sz="2400" b="1" dirty="0">
                <a:solidFill>
                  <a:srgbClr val="660066"/>
                </a:solidFill>
              </a:rPr>
              <a:t> Mission in Europe</a:t>
            </a:r>
            <a:br>
              <a:rPr lang="de-DE" sz="2400" b="1" dirty="0">
                <a:solidFill>
                  <a:srgbClr val="660066"/>
                </a:solidFill>
              </a:rPr>
            </a:br>
            <a:r>
              <a:rPr lang="de-DE" sz="1500" b="1" dirty="0">
                <a:solidFill>
                  <a:srgbClr val="000090"/>
                </a:solidFill>
              </a:rPr>
              <a:t>Einander helfen – von einander lernen   </a:t>
            </a:r>
            <a:r>
              <a:rPr lang="de-DE" sz="1500" b="1" dirty="0"/>
              <a:t>/</a:t>
            </a:r>
            <a:r>
              <a:rPr lang="de-DE" sz="1500" b="1" dirty="0">
                <a:solidFill>
                  <a:srgbClr val="000090"/>
                </a:solidFill>
              </a:rPr>
              <a:t> </a:t>
            </a:r>
            <a:r>
              <a:rPr lang="de-DE" sz="500" b="1" dirty="0">
                <a:solidFill>
                  <a:srgbClr val="000090"/>
                </a:solidFill>
              </a:rPr>
              <a:t> </a:t>
            </a:r>
            <a:r>
              <a:rPr lang="de-DE" sz="1500" b="1" dirty="0">
                <a:solidFill>
                  <a:srgbClr val="000090"/>
                </a:solidFill>
              </a:rPr>
              <a:t> </a:t>
            </a:r>
            <a:r>
              <a:rPr lang="de-DE" sz="1500" b="1" dirty="0">
                <a:solidFill>
                  <a:srgbClr val="660066"/>
                </a:solidFill>
              </a:rPr>
              <a:t>To </a:t>
            </a:r>
            <a:r>
              <a:rPr lang="de-DE" sz="1500" b="1" dirty="0" err="1">
                <a:solidFill>
                  <a:srgbClr val="660066"/>
                </a:solidFill>
              </a:rPr>
              <a:t>help</a:t>
            </a:r>
            <a:r>
              <a:rPr lang="de-DE" sz="1500" b="1" dirty="0">
                <a:solidFill>
                  <a:srgbClr val="660066"/>
                </a:solidFill>
              </a:rPr>
              <a:t> </a:t>
            </a:r>
            <a:r>
              <a:rPr lang="de-DE" sz="1500" b="1" dirty="0" err="1">
                <a:solidFill>
                  <a:srgbClr val="660066"/>
                </a:solidFill>
              </a:rPr>
              <a:t>one</a:t>
            </a:r>
            <a:r>
              <a:rPr lang="de-DE" sz="1500" b="1" dirty="0">
                <a:solidFill>
                  <a:srgbClr val="660066"/>
                </a:solidFill>
              </a:rPr>
              <a:t> </a:t>
            </a:r>
            <a:r>
              <a:rPr lang="de-DE" sz="1500" b="1" dirty="0" err="1">
                <a:solidFill>
                  <a:srgbClr val="660066"/>
                </a:solidFill>
              </a:rPr>
              <a:t>another</a:t>
            </a:r>
            <a:r>
              <a:rPr lang="de-DE" sz="1500" b="1" dirty="0">
                <a:solidFill>
                  <a:srgbClr val="660066"/>
                </a:solidFill>
              </a:rPr>
              <a:t> – to </a:t>
            </a:r>
            <a:r>
              <a:rPr lang="de-DE" sz="1500" b="1" dirty="0" err="1">
                <a:solidFill>
                  <a:srgbClr val="660066"/>
                </a:solidFill>
              </a:rPr>
              <a:t>learn</a:t>
            </a:r>
            <a:r>
              <a:rPr lang="de-DE" sz="1500" b="1" dirty="0">
                <a:solidFill>
                  <a:srgbClr val="660066"/>
                </a:solidFill>
              </a:rPr>
              <a:t> </a:t>
            </a:r>
            <a:r>
              <a:rPr lang="de-DE" sz="1500" b="1" dirty="0" err="1">
                <a:solidFill>
                  <a:srgbClr val="660066"/>
                </a:solidFill>
              </a:rPr>
              <a:t>from</a:t>
            </a:r>
            <a:r>
              <a:rPr lang="de-DE" sz="1500" b="1" dirty="0">
                <a:solidFill>
                  <a:srgbClr val="660066"/>
                </a:solidFill>
              </a:rPr>
              <a:t> </a:t>
            </a:r>
            <a:r>
              <a:rPr lang="de-DE" sz="1500" b="1" dirty="0" err="1">
                <a:solidFill>
                  <a:srgbClr val="660066"/>
                </a:solidFill>
              </a:rPr>
              <a:t>one</a:t>
            </a:r>
            <a:r>
              <a:rPr lang="de-DE" sz="1500" b="1" dirty="0">
                <a:solidFill>
                  <a:srgbClr val="660066"/>
                </a:solidFill>
              </a:rPr>
              <a:t> </a:t>
            </a:r>
            <a:r>
              <a:rPr lang="de-DE" sz="1500" b="1" dirty="0" err="1">
                <a:solidFill>
                  <a:srgbClr val="660066"/>
                </a:solidFill>
              </a:rPr>
              <a:t>another</a:t>
            </a:r>
            <a:r>
              <a:rPr lang="de-DE" sz="1500" b="1" dirty="0">
                <a:solidFill>
                  <a:srgbClr val="660066"/>
                </a:solidFill>
              </a:rPr>
              <a:t>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-379926" y="1183256"/>
            <a:ext cx="7435691" cy="1175706"/>
          </a:xfrm>
        </p:spPr>
        <p:txBody>
          <a:bodyPr anchor="t">
            <a:noAutofit/>
          </a:bodyPr>
          <a:lstStyle/>
          <a:p>
            <a:pPr>
              <a:buNone/>
            </a:pPr>
            <a:r>
              <a:rPr lang="de-DE" b="1" dirty="0">
                <a:solidFill>
                  <a:srgbClr val="000090"/>
                </a:solidFill>
                <a:sym typeface="Wingdings"/>
              </a:rPr>
              <a:t>	Austausch von Ideen und Personen </a:t>
            </a:r>
            <a:r>
              <a:rPr lang="de-DE" b="1" dirty="0">
                <a:sym typeface="Wingdings"/>
              </a:rPr>
              <a:t>/</a:t>
            </a:r>
            <a:r>
              <a:rPr lang="de-DE" b="1" dirty="0">
                <a:solidFill>
                  <a:srgbClr val="000090"/>
                </a:solidFill>
                <a:sym typeface="Wingdings"/>
              </a:rPr>
              <a:t> </a:t>
            </a:r>
            <a:r>
              <a:rPr lang="de-DE" b="1" dirty="0">
                <a:solidFill>
                  <a:srgbClr val="660066"/>
                </a:solidFill>
                <a:sym typeface="Wingdings"/>
              </a:rPr>
              <a:t>Exchange of </a:t>
            </a:r>
            <a:r>
              <a:rPr lang="de-DE" b="1" dirty="0" err="1">
                <a:solidFill>
                  <a:srgbClr val="660066"/>
                </a:solidFill>
                <a:sym typeface="Wingdings"/>
              </a:rPr>
              <a:t>mission</a:t>
            </a:r>
            <a:r>
              <a:rPr lang="de-DE" b="1" dirty="0">
                <a:solidFill>
                  <a:srgbClr val="660066"/>
                </a:solidFill>
                <a:sym typeface="Wingdings"/>
              </a:rPr>
              <a:t> </a:t>
            </a:r>
            <a:r>
              <a:rPr lang="de-DE" b="1" dirty="0" err="1">
                <a:solidFill>
                  <a:srgbClr val="660066"/>
                </a:solidFill>
                <a:sym typeface="Wingdings"/>
              </a:rPr>
              <a:t>ideas</a:t>
            </a:r>
            <a:r>
              <a:rPr lang="de-DE" b="1" dirty="0">
                <a:solidFill>
                  <a:srgbClr val="660066"/>
                </a:solidFill>
                <a:sym typeface="Wingdings"/>
              </a:rPr>
              <a:t> and </a:t>
            </a:r>
            <a:r>
              <a:rPr lang="de-DE" b="1" dirty="0" err="1">
                <a:solidFill>
                  <a:srgbClr val="660066"/>
                </a:solidFill>
                <a:sym typeface="Wingdings"/>
              </a:rPr>
              <a:t>workers</a:t>
            </a:r>
            <a:endParaRPr lang="de-DE" b="1" dirty="0">
              <a:solidFill>
                <a:srgbClr val="660066"/>
              </a:solidFill>
              <a:sym typeface="Wingdings"/>
            </a:endParaRPr>
          </a:p>
        </p:txBody>
      </p:sp>
      <p:cxnSp>
        <p:nvCxnSpPr>
          <p:cNvPr id="6" name="Gerade Verbindung 5"/>
          <p:cNvCxnSpPr/>
          <p:nvPr/>
        </p:nvCxnSpPr>
        <p:spPr>
          <a:xfrm>
            <a:off x="1109790" y="892274"/>
            <a:ext cx="7961024" cy="1588"/>
          </a:xfrm>
          <a:prstGeom prst="line">
            <a:avLst/>
          </a:prstGeom>
          <a:ln>
            <a:solidFill>
              <a:srgbClr val="660066"/>
            </a:solidFill>
          </a:ln>
          <a:effectLst>
            <a:outerShdw blurRad="40000" dist="32639" dir="5400000" rotWithShape="0">
              <a:srgbClr val="660066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 rot="5400000">
            <a:off x="5937550" y="3756025"/>
            <a:ext cx="5992269" cy="1588"/>
          </a:xfrm>
          <a:prstGeom prst="line">
            <a:avLst/>
          </a:prstGeom>
          <a:ln>
            <a:solidFill>
              <a:srgbClr val="000090"/>
            </a:solidFill>
          </a:ln>
          <a:effectLst>
            <a:outerShdw blurRad="50800" dist="38100" dir="5400000" algn="br">
              <a:srgbClr val="00009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10270" y="5355504"/>
            <a:ext cx="37338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1" name="Bogen 20"/>
          <p:cNvSpPr>
            <a:spLocks noChangeAspect="1"/>
          </p:cNvSpPr>
          <p:nvPr/>
        </p:nvSpPr>
        <p:spPr>
          <a:xfrm>
            <a:off x="8802628" y="760684"/>
            <a:ext cx="287056" cy="277178"/>
          </a:xfrm>
          <a:prstGeom prst="arc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1289" y="1939974"/>
            <a:ext cx="4753211" cy="2771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Times" charset="0"/>
              <a:buNone/>
              <a:tabLst/>
              <a:defRPr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charset="0"/>
                <a:ea typeface="+mn-ea"/>
                <a:cs typeface="+mn-cs"/>
              </a:rPr>
              <a:t>	</a:t>
            </a:r>
            <a:endParaRPr kumimoji="0" lang="de-DE" sz="3200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1" name="Bild 10" descr="Russe David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145" y="2432954"/>
            <a:ext cx="5760000" cy="4320000"/>
          </a:xfrm>
          <a:prstGeom prst="rect">
            <a:avLst/>
          </a:prstGeom>
        </p:spPr>
      </p:pic>
      <p:pic>
        <p:nvPicPr>
          <p:cNvPr id="12" name="Picture 27" descr="Fot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270" y="4741841"/>
            <a:ext cx="2342446" cy="2011113"/>
          </a:xfrm>
          <a:prstGeom prst="rect">
            <a:avLst/>
          </a:prstGeom>
          <a:noFill/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42197337-7673-0443-9420-043E2DDC7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01" y="65388"/>
            <a:ext cx="792056" cy="83977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Typhon">
      <a:dk1>
        <a:sysClr val="windowText" lastClr="000000"/>
      </a:dk1>
      <a:lt1>
        <a:sysClr val="window" lastClr="FFFFFF"/>
      </a:lt1>
      <a:dk2>
        <a:srgbClr val="0064E2"/>
      </a:dk2>
      <a:lt2>
        <a:srgbClr val="B5D2F5"/>
      </a:lt2>
      <a:accent1>
        <a:srgbClr val="FFB91D"/>
      </a:accent1>
      <a:accent2>
        <a:srgbClr val="F97817"/>
      </a:accent2>
      <a:accent3>
        <a:srgbClr val="6DE304"/>
      </a:accent3>
      <a:accent4>
        <a:srgbClr val="FF0000"/>
      </a:accent4>
      <a:accent5>
        <a:srgbClr val="732BEA"/>
      </a:accent5>
      <a:accent6>
        <a:srgbClr val="C913AD"/>
      </a:accent6>
      <a:hlink>
        <a:srgbClr val="FFE400"/>
      </a:hlink>
      <a:folHlink>
        <a:srgbClr val="A3EC6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406</Words>
  <Application>Microsoft Macintosh PowerPoint</Application>
  <PresentationFormat>Bildschirmpräsentation (4:3)</PresentationFormat>
  <Paragraphs>147</Paragraphs>
  <Slides>12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9" baseType="lpstr">
      <vt:lpstr>ＭＳ Ｐゴシック</vt:lpstr>
      <vt:lpstr>Arial</vt:lpstr>
      <vt:lpstr>Calibri</vt:lpstr>
      <vt:lpstr>Times</vt:lpstr>
      <vt:lpstr>Trebuchet MS</vt:lpstr>
      <vt:lpstr>Wingdings</vt:lpstr>
      <vt:lpstr>Office-Design</vt:lpstr>
      <vt:lpstr>Fonds  Mission  in Europa Fund for  Mission  in Europe</vt:lpstr>
      <vt:lpstr>Fonds Mission in Europa / Fund for Mission in Europe Einander helfen – von einander lernen   /   To help one another – to learn from one another </vt:lpstr>
      <vt:lpstr>Fonds Mission in Europa / Fund for Mission in Europe Einander helfen – von einander lernen   /   To help one another – to learn from one another </vt:lpstr>
      <vt:lpstr>Fonds Mission in Europa / Fund for Mission in Europe Einander helfen – von einander lernen   /   To help one another – to learn from one another </vt:lpstr>
      <vt:lpstr>Fonds Mission in Europa / Fund for Mission in Europe Einander helfen – von einander lernen   /   To help one another – to learn from one another </vt:lpstr>
      <vt:lpstr>Fonds Mission in Europa / Fund for Mission in Europe Einander helfen – von einander lernen   /   To help one another – to learn from one another </vt:lpstr>
      <vt:lpstr>Fonds Mission in Europa / Fund for Mission in Europe Einander helfen – von einander lernen   /   To help one another – to learn from one another </vt:lpstr>
      <vt:lpstr>Fonds Mission in Europa / Fund for Mission in Europe Einander helfen – von einander lernen   /   To help one another – to learn from one another </vt:lpstr>
      <vt:lpstr>Fonds Mission in Europa / Fund for Mission in Europe Einander helfen – von einander lernen   /   To help one another – to learn from one another </vt:lpstr>
      <vt:lpstr>Fonds Mission in Europa / Fund for Mission in Europe Einander helfen – von einander lernen   /   To help one another – to learn from one another </vt:lpstr>
      <vt:lpstr>Fonds Mission in Europa / Fund for Mission in Europe Einander helfen – von einander lernen   /   To help one another – to learn from one another </vt:lpstr>
      <vt:lpstr>Fonds Mission in Europa / Fund for Mission in Europe Einander helfen – von einander lernen   /   To help one another – to learn from one another 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Fonds Mission in Europa Fund for Mission in Europe</dc:title>
  <dc:creator>Urs Schweizer</dc:creator>
  <cp:lastModifiedBy>Urs Schweizer</cp:lastModifiedBy>
  <cp:revision>47</cp:revision>
  <dcterms:created xsi:type="dcterms:W3CDTF">2012-09-05T17:11:51Z</dcterms:created>
  <dcterms:modified xsi:type="dcterms:W3CDTF">2018-04-10T03:59:59Z</dcterms:modified>
</cp:coreProperties>
</file>